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21" r:id="rId3"/>
    <p:sldId id="300" r:id="rId4"/>
    <p:sldId id="398" r:id="rId5"/>
    <p:sldId id="311" r:id="rId6"/>
    <p:sldId id="374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27.11.2020.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png"/><Relationship Id="rId5" Type="http://schemas.openxmlformats.org/officeDocument/2006/relationships/hyperlink" Target="https://www.e-sfera.hr/dodatni-digitalni-sadrzaji/abf3df43-5a97-472c-b886-2c9e4fd55ed5/assets/audio/22_lesson_7_months.mp3" TargetMode="Externa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1080/months-year-how-do-we-say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e-sfera.hr/dodatni-digitalni-sadrzaji/abf3df43-5a97-472c-b886-2c9e4fd55ed5/assets/audio/23_lesson_7_a_rhyme.mp3" TargetMode="Externa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abf3df43-5a97-472c-b886-2c9e4fd55ed5/assets/interactivity/self-check_3/index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okwidgets.com/play/YBQQKYP?teacher_id=6669868278480896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hyperlink" Target="https://www.e-sfera.hr/dodatni-digitalni-sadrzaji/abf3df43-5a97-472c-b886-2c9e4fd55ed5/assets/audio/21_lesson_7_interview_with_earth_2.mp3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3;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The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world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around</a:t>
            </a:r>
            <a:r>
              <a:rPr lang="hr-HR" sz="4000" b="1" u="sng" dirty="0">
                <a:solidFill>
                  <a:srgbClr val="FF0000"/>
                </a:solidFill>
              </a:rPr>
              <a:t> me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Hello</a:t>
            </a:r>
            <a:r>
              <a:rPr lang="hr-HR" sz="4000" dirty="0"/>
              <a:t> planet </a:t>
            </a:r>
            <a:r>
              <a:rPr lang="hr-HR" sz="4000" dirty="0" err="1"/>
              <a:t>Earth</a:t>
            </a:r>
            <a:r>
              <a:rPr lang="hr-HR" sz="4000" dirty="0"/>
              <a:t>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0814"/>
            <a:ext cx="5124965" cy="683637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44149" y="70189"/>
            <a:ext cx="6833938" cy="6452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nadopuni riječima koje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9" y="132340"/>
            <a:ext cx="4704071" cy="32755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FE1E325-C159-46B4-B978-1937DABA0D16}"/>
              </a:ext>
            </a:extLst>
          </p:cNvPr>
          <p:cNvSpPr txBox="1">
            <a:spLocks/>
          </p:cNvSpPr>
          <p:nvPr/>
        </p:nvSpPr>
        <p:spPr>
          <a:xfrm>
            <a:off x="756135" y="75437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Earth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Day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2787A5E-68AA-440A-A472-F09391CFF37D}"/>
              </a:ext>
            </a:extLst>
          </p:cNvPr>
          <p:cNvSpPr txBox="1">
            <a:spLocks/>
          </p:cNvSpPr>
          <p:nvPr/>
        </p:nvSpPr>
        <p:spPr>
          <a:xfrm>
            <a:off x="2103673" y="1044348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orbit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9C57DEC-2728-4DEA-AA20-5A2E29E605AA}"/>
              </a:ext>
            </a:extLst>
          </p:cNvPr>
          <p:cNvSpPr txBox="1">
            <a:spLocks/>
          </p:cNvSpPr>
          <p:nvPr/>
        </p:nvSpPr>
        <p:spPr>
          <a:xfrm>
            <a:off x="2787454" y="1594190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hurry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41826AC-6C15-433B-A1BC-943AD56C7FE1}"/>
              </a:ext>
            </a:extLst>
          </p:cNvPr>
          <p:cNvSpPr txBox="1">
            <a:spLocks/>
          </p:cNvSpPr>
          <p:nvPr/>
        </p:nvSpPr>
        <p:spPr>
          <a:xfrm>
            <a:off x="768167" y="2159415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planet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8ABB8871-2E45-4EBE-89C1-23787E13DE78}"/>
              </a:ext>
            </a:extLst>
          </p:cNvPr>
          <p:cNvSpPr txBox="1">
            <a:spLocks/>
          </p:cNvSpPr>
          <p:nvPr/>
        </p:nvSpPr>
        <p:spPr>
          <a:xfrm>
            <a:off x="2691864" y="2449389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garbage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2E889B0-581E-4206-BB0D-24193FC0AE6E}"/>
              </a:ext>
            </a:extLst>
          </p:cNvPr>
          <p:cNvSpPr txBox="1">
            <a:spLocks/>
          </p:cNvSpPr>
          <p:nvPr/>
        </p:nvSpPr>
        <p:spPr>
          <a:xfrm>
            <a:off x="583821" y="3014614"/>
            <a:ext cx="2095346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200" dirty="0" err="1">
                <a:solidFill>
                  <a:srgbClr val="FF0000"/>
                </a:solidFill>
              </a:rPr>
              <a:t>Astronauts</a:t>
            </a:r>
            <a:endParaRPr lang="hr-HR" sz="22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7CBBE631-18D7-4C6D-8351-72FD4348241E}"/>
              </a:ext>
            </a:extLst>
          </p:cNvPr>
          <p:cNvSpPr txBox="1">
            <a:spLocks/>
          </p:cNvSpPr>
          <p:nvPr/>
        </p:nvSpPr>
        <p:spPr>
          <a:xfrm>
            <a:off x="5144149" y="687252"/>
            <a:ext cx="4697084" cy="280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imaginary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celebrate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orbit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take for 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b="1" dirty="0">
                <a:solidFill>
                  <a:srgbClr val="FF0000"/>
                </a:solidFill>
              </a:rPr>
              <a:t>instance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A3B4EF1-1F7D-46F3-A350-E6B834D46770}"/>
              </a:ext>
            </a:extLst>
          </p:cNvPr>
          <p:cNvSpPr txBox="1">
            <a:spLocks/>
          </p:cNvSpPr>
          <p:nvPr/>
        </p:nvSpPr>
        <p:spPr>
          <a:xfrm>
            <a:off x="8284390" y="1985207"/>
            <a:ext cx="4697084" cy="1667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garbage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take care </a:t>
            </a:r>
            <a:r>
              <a:rPr lang="hr-HR" sz="2400" b="1" dirty="0" err="1">
                <a:solidFill>
                  <a:srgbClr val="FF0000"/>
                </a:solidFill>
              </a:rPr>
              <a:t>of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27723A6E-6653-46E3-A96E-893FE1E1F763}"/>
              </a:ext>
            </a:extLst>
          </p:cNvPr>
          <p:cNvSpPr txBox="1">
            <a:spLocks/>
          </p:cNvSpPr>
          <p:nvPr/>
        </p:nvSpPr>
        <p:spPr>
          <a:xfrm>
            <a:off x="6646214" y="1367856"/>
            <a:ext cx="3734372" cy="214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nestvarno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slaviti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kružiti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uzmite za</a:t>
            </a:r>
            <a:br>
              <a:rPr lang="hr-HR" sz="2400" i="1" dirty="0">
                <a:solidFill>
                  <a:srgbClr val="FF0000"/>
                </a:solidFill>
              </a:rPr>
            </a:br>
            <a:r>
              <a:rPr lang="hr-HR" sz="2400" i="1" dirty="0">
                <a:solidFill>
                  <a:srgbClr val="FF0000"/>
                </a:solidFill>
              </a:rPr>
              <a:t>primjer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7ADDDC7-AA8F-49EE-8703-ACA8924D0B5A}"/>
              </a:ext>
            </a:extLst>
          </p:cNvPr>
          <p:cNvSpPr txBox="1">
            <a:spLocks/>
          </p:cNvSpPr>
          <p:nvPr/>
        </p:nvSpPr>
        <p:spPr>
          <a:xfrm>
            <a:off x="10062773" y="1982809"/>
            <a:ext cx="3734372" cy="1263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smeće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pobrinuti se o…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E283813-57AE-45B4-A5B5-F4F6EB670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88" y="3700418"/>
            <a:ext cx="4705200" cy="30276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B153C9C-D3DF-45F3-9C5B-98B715FEB94F}"/>
              </a:ext>
            </a:extLst>
          </p:cNvPr>
          <p:cNvSpPr txBox="1">
            <a:spLocks/>
          </p:cNvSpPr>
          <p:nvPr/>
        </p:nvSpPr>
        <p:spPr>
          <a:xfrm>
            <a:off x="5128431" y="3523554"/>
            <a:ext cx="7060101" cy="3370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3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send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Izaberi tri pitanja i pošalji ih nekom svojih prijatelja iz razreda. Pričekaj njihov odgovor.</a:t>
            </a:r>
          </a:p>
          <a:p>
            <a:pPr marL="0" indent="0">
              <a:buNone/>
            </a:pPr>
            <a:r>
              <a:rPr lang="hr-HR" sz="2000" i="1" dirty="0"/>
              <a:t>1 Što je Dan planeta Zemlje?</a:t>
            </a:r>
          </a:p>
          <a:p>
            <a:pPr marL="0" indent="0">
              <a:buNone/>
            </a:pPr>
            <a:r>
              <a:rPr lang="hr-HR" sz="2000" i="1" dirty="0"/>
              <a:t>2 Što planeti rade u Sunčevom sustavu?</a:t>
            </a:r>
          </a:p>
          <a:p>
            <a:pPr marL="0" indent="0">
              <a:buNone/>
            </a:pPr>
            <a:r>
              <a:rPr lang="hr-HR" sz="2000" i="1" dirty="0"/>
              <a:t>3 Koliko dugo treba našem planetu da obiđe Sunce?</a:t>
            </a:r>
          </a:p>
          <a:p>
            <a:pPr marL="0" indent="0">
              <a:buNone/>
            </a:pPr>
            <a:r>
              <a:rPr lang="hr-HR" sz="2000" i="1" dirty="0"/>
              <a:t>4 Koji planet je bliže našem planetu od bilo kojeg drugog planeta?</a:t>
            </a:r>
          </a:p>
          <a:p>
            <a:pPr marL="0" indent="0">
              <a:buNone/>
            </a:pPr>
            <a:r>
              <a:rPr lang="hr-HR" sz="2000" i="1" dirty="0"/>
              <a:t>5 Zašto je naš planet topliji i prljaviji nego ikad prije?</a:t>
            </a:r>
          </a:p>
          <a:p>
            <a:pPr marL="0" indent="0">
              <a:buNone/>
            </a:pPr>
            <a:r>
              <a:rPr lang="hr-HR" sz="2000" i="1" dirty="0"/>
              <a:t>6 Što naš planet čini tako lijepim?</a:t>
            </a:r>
          </a:p>
        </p:txBody>
      </p:sp>
    </p:spTree>
    <p:extLst>
      <p:ext uri="{BB962C8B-B14F-4D97-AF65-F5344CB8AC3E}">
        <p14:creationId xmlns:p14="http://schemas.microsoft.com/office/powerpoint/2010/main" val="350176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build="p"/>
      <p:bldP spid="15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" y="0"/>
            <a:ext cx="513190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63451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 </a:t>
            </a:r>
            <a:r>
              <a:rPr lang="hr-HR" sz="2000" b="1" dirty="0" err="1"/>
              <a:t>next</a:t>
            </a:r>
            <a:r>
              <a:rPr lang="hr-HR" sz="2000" b="1" dirty="0"/>
              <a:t> to </a:t>
            </a:r>
            <a:r>
              <a:rPr lang="hr-HR" sz="2000" b="1" dirty="0" err="1"/>
              <a:t>its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Zapiši riječ pored objašnjenja.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253" y="1413560"/>
            <a:ext cx="9438966" cy="37144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C2D9CA4-0B8B-4758-B4FA-46FCBCA6D1EB}"/>
              </a:ext>
            </a:extLst>
          </p:cNvPr>
          <p:cNvSpPr txBox="1">
            <a:spLocks/>
          </p:cNvSpPr>
          <p:nvPr/>
        </p:nvSpPr>
        <p:spPr>
          <a:xfrm>
            <a:off x="2118862" y="2524828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planetarium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8EE8CB4-F0E5-4BF7-972E-0D13FA0BC635}"/>
              </a:ext>
            </a:extLst>
          </p:cNvPr>
          <p:cNvSpPr txBox="1">
            <a:spLocks/>
          </p:cNvSpPr>
          <p:nvPr/>
        </p:nvSpPr>
        <p:spPr>
          <a:xfrm>
            <a:off x="2123937" y="287013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garbage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6FE05B21-7120-4056-893D-A41842F0D76D}"/>
              </a:ext>
            </a:extLst>
          </p:cNvPr>
          <p:cNvSpPr txBox="1">
            <a:spLocks/>
          </p:cNvSpPr>
          <p:nvPr/>
        </p:nvSpPr>
        <p:spPr>
          <a:xfrm>
            <a:off x="2116980" y="3231608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astronauts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87CADB47-EC76-4821-A6F9-9AA61C4F5FE9}"/>
              </a:ext>
            </a:extLst>
          </p:cNvPr>
          <p:cNvSpPr txBox="1">
            <a:spLocks/>
          </p:cNvSpPr>
          <p:nvPr/>
        </p:nvSpPr>
        <p:spPr>
          <a:xfrm>
            <a:off x="2116979" y="359996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observatory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8CD1BE81-432E-4E8D-8640-4C2A69BC4C4B}"/>
              </a:ext>
            </a:extLst>
          </p:cNvPr>
          <p:cNvSpPr txBox="1">
            <a:spLocks/>
          </p:cNvSpPr>
          <p:nvPr/>
        </p:nvSpPr>
        <p:spPr>
          <a:xfrm>
            <a:off x="2113391" y="4236030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orbit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B4F9025B-C004-481E-85B8-4B0EB082C289}"/>
              </a:ext>
            </a:extLst>
          </p:cNvPr>
          <p:cNvSpPr txBox="1">
            <a:spLocks/>
          </p:cNvSpPr>
          <p:nvPr/>
        </p:nvSpPr>
        <p:spPr>
          <a:xfrm>
            <a:off x="2123937" y="4620680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planet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B5AC814-A8A3-4A8B-8128-D789E6CDF259}"/>
              </a:ext>
            </a:extLst>
          </p:cNvPr>
          <p:cNvSpPr txBox="1">
            <a:spLocks/>
          </p:cNvSpPr>
          <p:nvPr/>
        </p:nvSpPr>
        <p:spPr>
          <a:xfrm>
            <a:off x="4801249" y="5304972"/>
            <a:ext cx="4697084" cy="280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planetarium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observatory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92B082F-29CD-4E4C-9A7B-CC4634FCC394}"/>
              </a:ext>
            </a:extLst>
          </p:cNvPr>
          <p:cNvSpPr txBox="1">
            <a:spLocks/>
          </p:cNvSpPr>
          <p:nvPr/>
        </p:nvSpPr>
        <p:spPr>
          <a:xfrm>
            <a:off x="6712186" y="5978493"/>
            <a:ext cx="3734372" cy="1263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planetarij</a:t>
            </a:r>
          </a:p>
          <a:p>
            <a:pPr marL="0" indent="0">
              <a:buNone/>
            </a:pPr>
            <a:r>
              <a:rPr lang="hr-HR" sz="2400" i="1" dirty="0">
                <a:solidFill>
                  <a:srgbClr val="FF0000"/>
                </a:solidFill>
              </a:rPr>
              <a:t>zvjezdarnica</a:t>
            </a:r>
          </a:p>
        </p:txBody>
      </p:sp>
    </p:spTree>
    <p:extLst>
      <p:ext uri="{BB962C8B-B14F-4D97-AF65-F5344CB8AC3E}">
        <p14:creationId xmlns:p14="http://schemas.microsoft.com/office/powerpoint/2010/main" val="214089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6" grpId="0"/>
      <p:bldP spid="19" grpId="0"/>
      <p:bldP spid="20" grpId="0"/>
      <p:bldP spid="21" grpId="0"/>
      <p:bldP spid="22" grpId="0"/>
      <p:bldP spid="23" grpId="0"/>
      <p:bldP spid="12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" y="10814"/>
            <a:ext cx="5106463" cy="683637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894326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Unscramble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message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Složi riječi pravilnim redoslijedom kako bi dobio poruku koju je naša zabrinuta planeta poslala u svemir.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01" y="1913002"/>
            <a:ext cx="8890499" cy="37057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B964B3-57EA-4BD8-BBB4-26D5C04D62D7}"/>
              </a:ext>
            </a:extLst>
          </p:cNvPr>
          <p:cNvSpPr txBox="1">
            <a:spLocks/>
          </p:cNvSpPr>
          <p:nvPr/>
        </p:nvSpPr>
        <p:spPr>
          <a:xfrm>
            <a:off x="3135746" y="3935205"/>
            <a:ext cx="34246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am planet </a:t>
            </a:r>
            <a:r>
              <a:rPr lang="hr-HR" sz="2600" dirty="0" err="1">
                <a:solidFill>
                  <a:srgbClr val="FF0000"/>
                </a:solidFill>
              </a:rPr>
              <a:t>Earth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E011C98E-766E-4CA8-BB8D-FCA40545C5A0}"/>
              </a:ext>
            </a:extLst>
          </p:cNvPr>
          <p:cNvSpPr txBox="1">
            <a:spLocks/>
          </p:cNvSpPr>
          <p:nvPr/>
        </p:nvSpPr>
        <p:spPr>
          <a:xfrm>
            <a:off x="5638147" y="3947824"/>
            <a:ext cx="6076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live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Solar</a:t>
            </a:r>
            <a:r>
              <a:rPr lang="hr-HR" sz="2600" dirty="0">
                <a:solidFill>
                  <a:srgbClr val="FF0000"/>
                </a:solidFill>
              </a:rPr>
              <a:t> System.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78FB3FE-8AE6-4B27-AC2D-471C042A57D5}"/>
              </a:ext>
            </a:extLst>
          </p:cNvPr>
          <p:cNvSpPr txBox="1">
            <a:spLocks/>
          </p:cNvSpPr>
          <p:nvPr/>
        </p:nvSpPr>
        <p:spPr>
          <a:xfrm>
            <a:off x="3135746" y="4311284"/>
            <a:ext cx="58249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 am </a:t>
            </a:r>
            <a:r>
              <a:rPr lang="hr-HR" sz="2600" dirty="0" err="1">
                <a:solidFill>
                  <a:srgbClr val="FF0000"/>
                </a:solidFill>
              </a:rPr>
              <a:t>in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danger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and</a:t>
            </a:r>
            <a:r>
              <a:rPr lang="hr-HR" sz="2600" dirty="0">
                <a:solidFill>
                  <a:srgbClr val="FF0000"/>
                </a:solidFill>
              </a:rPr>
              <a:t> I am </a:t>
            </a:r>
            <a:r>
              <a:rPr lang="hr-HR" sz="2600" dirty="0" err="1">
                <a:solidFill>
                  <a:srgbClr val="FF0000"/>
                </a:solidFill>
              </a:rPr>
              <a:t>dirty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C9DD395-9A27-48D3-AE65-D0A46D7A4239}"/>
              </a:ext>
            </a:extLst>
          </p:cNvPr>
          <p:cNvSpPr txBox="1">
            <a:spLocks/>
          </p:cNvSpPr>
          <p:nvPr/>
        </p:nvSpPr>
        <p:spPr>
          <a:xfrm>
            <a:off x="7182352" y="4317507"/>
            <a:ext cx="721944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People</a:t>
            </a:r>
            <a:r>
              <a:rPr lang="hr-HR" sz="2600" dirty="0">
                <a:solidFill>
                  <a:srgbClr val="FF0000"/>
                </a:solidFill>
              </a:rPr>
              <a:t> make a </a:t>
            </a:r>
            <a:r>
              <a:rPr lang="hr-HR" sz="2600" dirty="0" err="1">
                <a:solidFill>
                  <a:srgbClr val="FF0000"/>
                </a:solidFill>
              </a:rPr>
              <a:t>lot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of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garbage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3A2ACC9-7F60-4FFA-9927-2E62C0BD080F}"/>
              </a:ext>
            </a:extLst>
          </p:cNvPr>
          <p:cNvSpPr txBox="1">
            <a:spLocks/>
          </p:cNvSpPr>
          <p:nvPr/>
        </p:nvSpPr>
        <p:spPr>
          <a:xfrm>
            <a:off x="3135746" y="4697899"/>
            <a:ext cx="58249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My </a:t>
            </a:r>
            <a:r>
              <a:rPr lang="hr-HR" sz="2600" dirty="0" err="1">
                <a:solidFill>
                  <a:srgbClr val="FF0000"/>
                </a:solidFill>
              </a:rPr>
              <a:t>rivers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not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green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B1EFF1EA-706C-4D31-A2E8-EF865AE6C4BC}"/>
              </a:ext>
            </a:extLst>
          </p:cNvPr>
          <p:cNvSpPr txBox="1">
            <a:spLocks/>
          </p:cNvSpPr>
          <p:nvPr/>
        </p:nvSpPr>
        <p:spPr>
          <a:xfrm>
            <a:off x="6560434" y="4699992"/>
            <a:ext cx="58249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My </a:t>
            </a:r>
            <a:r>
              <a:rPr lang="hr-HR" sz="2600" dirty="0" err="1">
                <a:solidFill>
                  <a:srgbClr val="FF0000"/>
                </a:solidFill>
              </a:rPr>
              <a:t>oceans</a:t>
            </a:r>
            <a:r>
              <a:rPr lang="hr-HR" sz="2600" dirty="0">
                <a:solidFill>
                  <a:srgbClr val="FF0000"/>
                </a:solidFill>
              </a:rPr>
              <a:t> are </a:t>
            </a:r>
            <a:r>
              <a:rPr lang="hr-HR" sz="2600" dirty="0" err="1">
                <a:solidFill>
                  <a:srgbClr val="FF0000"/>
                </a:solidFill>
              </a:rPr>
              <a:t>full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of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plastic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9ECEB04-7507-4244-A2F7-3C3693ED3504}"/>
              </a:ext>
            </a:extLst>
          </p:cNvPr>
          <p:cNvSpPr txBox="1">
            <a:spLocks/>
          </p:cNvSpPr>
          <p:nvPr/>
        </p:nvSpPr>
        <p:spPr>
          <a:xfrm>
            <a:off x="3135746" y="5053876"/>
            <a:ext cx="58249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Please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help</a:t>
            </a:r>
            <a:r>
              <a:rPr lang="hr-HR" sz="2600" dirty="0">
                <a:solidFill>
                  <a:srgbClr val="FF0000"/>
                </a:solidFill>
              </a:rPr>
              <a:t> me!</a:t>
            </a:r>
          </a:p>
        </p:txBody>
      </p:sp>
    </p:spTree>
    <p:extLst>
      <p:ext uri="{BB962C8B-B14F-4D97-AF65-F5344CB8AC3E}">
        <p14:creationId xmlns:p14="http://schemas.microsoft.com/office/powerpoint/2010/main" val="609658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lika 22">
            <a:extLst>
              <a:ext uri="{FF2B5EF4-FFF2-40B4-BE49-F238E27FC236}">
                <a16:creationId xmlns:a16="http://schemas.microsoft.com/office/drawing/2014/main" id="{C1905BA9-2D07-45EA-9D24-F2DF12581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0"/>
            <a:ext cx="5126676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36245" y="12849"/>
            <a:ext cx="7055755" cy="1462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2000" i="1" dirty="0"/>
              <a:t>Što su to pridjevi?</a:t>
            </a:r>
          </a:p>
          <a:p>
            <a:r>
              <a:rPr lang="hr-HR" i="1" dirty="0">
                <a:solidFill>
                  <a:srgbClr val="FF0000"/>
                </a:solidFill>
              </a:rPr>
              <a:t>Pridjevi su promjenjive riječi kojima se izriče osobina ili svojstvo onoga što je označeno imenicom.</a:t>
            </a:r>
          </a:p>
          <a:p>
            <a:r>
              <a:rPr lang="hr-HR" sz="2000" i="1" dirty="0"/>
              <a:t>Kojih se sve pridjeva možeš sjetiti? 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772CB9C-00C0-4FE8-AECB-724DD7855A00}"/>
              </a:ext>
            </a:extLst>
          </p:cNvPr>
          <p:cNvSpPr txBox="1">
            <a:spLocks/>
          </p:cNvSpPr>
          <p:nvPr/>
        </p:nvSpPr>
        <p:spPr>
          <a:xfrm>
            <a:off x="4848108" y="2809729"/>
            <a:ext cx="2030733" cy="419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fast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slow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big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small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tall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short</a:t>
            </a: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fat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thin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70727754-68F7-426D-9B90-0CDFE3E2678A}"/>
              </a:ext>
            </a:extLst>
          </p:cNvPr>
          <p:cNvSpPr txBox="1">
            <a:spLocks/>
          </p:cNvSpPr>
          <p:nvPr/>
        </p:nvSpPr>
        <p:spPr>
          <a:xfrm>
            <a:off x="7515223" y="2861103"/>
            <a:ext cx="2030733" cy="3056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pretty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heavy</a:t>
            </a: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dirty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tasty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363AA268-8B97-4C2A-8650-88A6A85A10EE}"/>
              </a:ext>
            </a:extLst>
          </p:cNvPr>
          <p:cNvSpPr txBox="1">
            <a:spLocks/>
          </p:cNvSpPr>
          <p:nvPr/>
        </p:nvSpPr>
        <p:spPr>
          <a:xfrm>
            <a:off x="10168889" y="2847871"/>
            <a:ext cx="2030732" cy="3056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beautiful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dangerous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boring</a:t>
            </a:r>
            <a:endParaRPr lang="hr-HR" sz="24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comfortable</a:t>
            </a:r>
            <a:endParaRPr lang="hr-HR" sz="2400" b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A34125A-AFF8-4772-8155-5A30CEC68A6C}"/>
              </a:ext>
            </a:extLst>
          </p:cNvPr>
          <p:cNvSpPr txBox="1">
            <a:spLocks/>
          </p:cNvSpPr>
          <p:nvPr/>
        </p:nvSpPr>
        <p:spPr>
          <a:xfrm>
            <a:off x="7326629" y="5266926"/>
            <a:ext cx="4587241" cy="1301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2000" i="1" dirty="0"/>
              <a:t>Zašto su pridjevi raspoređeni u tri stupca? </a:t>
            </a:r>
            <a:br>
              <a:rPr lang="hr-HR" sz="2000" i="1" dirty="0"/>
            </a:br>
            <a:r>
              <a:rPr lang="hr-HR" sz="2000" i="1" dirty="0"/>
              <a:t>Što je pridjevima u pojedinom stupcu zajedničko?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4BA320D-B830-4DD2-BEF5-172D768F86F1}"/>
              </a:ext>
            </a:extLst>
          </p:cNvPr>
          <p:cNvSpPr txBox="1">
            <a:spLocks/>
          </p:cNvSpPr>
          <p:nvPr/>
        </p:nvSpPr>
        <p:spPr>
          <a:xfrm>
            <a:off x="4849179" y="1711486"/>
            <a:ext cx="2030733" cy="419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SHORT 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b="1" dirty="0">
                <a:solidFill>
                  <a:srgbClr val="FF0000"/>
                </a:solidFill>
              </a:rPr>
              <a:t>ADJECTIVES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i="1" dirty="0">
                <a:solidFill>
                  <a:srgbClr val="FF0000"/>
                </a:solidFill>
              </a:rPr>
              <a:t>kratki pridjevi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D4E2C7C-8156-484B-98A9-5EA2DCE37242}"/>
              </a:ext>
            </a:extLst>
          </p:cNvPr>
          <p:cNvSpPr txBox="1">
            <a:spLocks/>
          </p:cNvSpPr>
          <p:nvPr/>
        </p:nvSpPr>
        <p:spPr>
          <a:xfrm>
            <a:off x="10168888" y="1764428"/>
            <a:ext cx="2030733" cy="419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LONG 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b="1" dirty="0">
                <a:solidFill>
                  <a:srgbClr val="FF0000"/>
                </a:solidFill>
              </a:rPr>
              <a:t>ADJECTIVES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i="1" dirty="0">
                <a:solidFill>
                  <a:srgbClr val="FF0000"/>
                </a:solidFill>
              </a:rPr>
              <a:t>dugi pridjevi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B30C6238-203F-4730-AEF4-3F3BD3F0139C}"/>
              </a:ext>
            </a:extLst>
          </p:cNvPr>
          <p:cNvSpPr txBox="1">
            <a:spLocks/>
          </p:cNvSpPr>
          <p:nvPr/>
        </p:nvSpPr>
        <p:spPr>
          <a:xfrm>
            <a:off x="6696074" y="1764428"/>
            <a:ext cx="3669032" cy="419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400" b="1" dirty="0">
                <a:solidFill>
                  <a:srgbClr val="FF0000"/>
                </a:solidFill>
              </a:rPr>
              <a:t>ADJECTIVES ENDING IN Y</a:t>
            </a:r>
            <a:br>
              <a:rPr lang="hr-HR" sz="2400" b="1" dirty="0">
                <a:solidFill>
                  <a:srgbClr val="FF0000"/>
                </a:solidFill>
              </a:rPr>
            </a:br>
            <a:r>
              <a:rPr lang="hr-HR" sz="2400" i="1" dirty="0">
                <a:solidFill>
                  <a:srgbClr val="FF0000"/>
                </a:solidFill>
              </a:rPr>
              <a:t>pridjevi koji </a:t>
            </a:r>
            <a:br>
              <a:rPr lang="hr-HR" sz="2400" i="1" dirty="0">
                <a:solidFill>
                  <a:srgbClr val="FF0000"/>
                </a:solidFill>
              </a:rPr>
            </a:br>
            <a:r>
              <a:rPr lang="hr-HR" sz="2400" i="1" dirty="0">
                <a:solidFill>
                  <a:srgbClr val="FF0000"/>
                </a:solidFill>
              </a:rPr>
              <a:t>završavaju na Y</a:t>
            </a:r>
          </a:p>
        </p:txBody>
      </p:sp>
    </p:spTree>
    <p:extLst>
      <p:ext uri="{BB962C8B-B14F-4D97-AF65-F5344CB8AC3E}">
        <p14:creationId xmlns:p14="http://schemas.microsoft.com/office/powerpoint/2010/main" val="339383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4" grpId="0" build="p"/>
      <p:bldP spid="15" grpId="0" uiExpand="1" build="p"/>
      <p:bldP spid="16" grpId="0" uiExpand="1" build="p"/>
      <p:bldP spid="17" grpId="0" build="p"/>
      <p:bldP spid="18" grpId="0" build="p"/>
      <p:bldP spid="19" grpId="0" build="p"/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" y="0"/>
            <a:ext cx="5126676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63107" y="354330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 Short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long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Rasporedi pridjeve. Jesu li kratki ili dugi?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60" y="1115463"/>
            <a:ext cx="8605226" cy="554822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D8EE8CB4-F0E5-4BF7-972E-0D13FA0BC635}"/>
              </a:ext>
            </a:extLst>
          </p:cNvPr>
          <p:cNvSpPr txBox="1">
            <a:spLocks/>
          </p:cNvSpPr>
          <p:nvPr/>
        </p:nvSpPr>
        <p:spPr>
          <a:xfrm>
            <a:off x="3632697" y="351629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naughty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pretty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0D844BD-3CAB-4FB5-B517-476D89A11EB5}"/>
              </a:ext>
            </a:extLst>
          </p:cNvPr>
          <p:cNvSpPr txBox="1">
            <a:spLocks/>
          </p:cNvSpPr>
          <p:nvPr/>
        </p:nvSpPr>
        <p:spPr>
          <a:xfrm>
            <a:off x="7844891" y="351629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intelligent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21541111-3865-4AC3-BD12-2965235EB390}"/>
              </a:ext>
            </a:extLst>
          </p:cNvPr>
          <p:cNvSpPr txBox="1">
            <a:spLocks/>
          </p:cNvSpPr>
          <p:nvPr/>
        </p:nvSpPr>
        <p:spPr>
          <a:xfrm>
            <a:off x="3632697" y="4101133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kind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FB70865-F953-42A6-8A44-79236C915BC5}"/>
              </a:ext>
            </a:extLst>
          </p:cNvPr>
          <p:cNvSpPr txBox="1">
            <a:spLocks/>
          </p:cNvSpPr>
          <p:nvPr/>
        </p:nvSpPr>
        <p:spPr>
          <a:xfrm>
            <a:off x="7844890" y="385625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curious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2897E1E4-2EE7-4D57-AA56-5DCB5F9AD82E}"/>
              </a:ext>
            </a:extLst>
          </p:cNvPr>
          <p:cNvSpPr txBox="1">
            <a:spLocks/>
          </p:cNvSpPr>
          <p:nvPr/>
        </p:nvSpPr>
        <p:spPr>
          <a:xfrm>
            <a:off x="3632697" y="486096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funny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lazy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bossy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F1F613D9-A9A8-44B9-BA26-2B59D610933F}"/>
              </a:ext>
            </a:extLst>
          </p:cNvPr>
          <p:cNvSpPr txBox="1">
            <a:spLocks/>
          </p:cNvSpPr>
          <p:nvPr/>
        </p:nvSpPr>
        <p:spPr>
          <a:xfrm>
            <a:off x="7847022" y="4208248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polite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9B723881-1462-4B8B-A2D5-85EF43A42C24}"/>
              </a:ext>
            </a:extLst>
          </p:cNvPr>
          <p:cNvSpPr txBox="1">
            <a:spLocks/>
          </p:cNvSpPr>
          <p:nvPr/>
        </p:nvSpPr>
        <p:spPr>
          <a:xfrm>
            <a:off x="3632696" y="560123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clever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B522E3BC-2C54-4CA4-BED6-987E70F70FDF}"/>
              </a:ext>
            </a:extLst>
          </p:cNvPr>
          <p:cNvSpPr txBox="1">
            <a:spLocks/>
          </p:cNvSpPr>
          <p:nvPr/>
        </p:nvSpPr>
        <p:spPr>
          <a:xfrm>
            <a:off x="7844890" y="4512880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aggressive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BA135987-AD18-4A15-9911-39AC846AFD78}"/>
              </a:ext>
            </a:extLst>
          </p:cNvPr>
          <p:cNvSpPr txBox="1">
            <a:spLocks/>
          </p:cNvSpPr>
          <p:nvPr/>
        </p:nvSpPr>
        <p:spPr>
          <a:xfrm>
            <a:off x="5289954" y="3519173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shy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rude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F5CD3FD8-9FE5-4242-A068-70F42BA769A1}"/>
              </a:ext>
            </a:extLst>
          </p:cNvPr>
          <p:cNvSpPr txBox="1">
            <a:spLocks/>
          </p:cNvSpPr>
          <p:nvPr/>
        </p:nvSpPr>
        <p:spPr>
          <a:xfrm>
            <a:off x="7852052" y="484071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boring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B104408B-8210-483B-8672-AD8229FFC4E8}"/>
              </a:ext>
            </a:extLst>
          </p:cNvPr>
          <p:cNvSpPr txBox="1">
            <a:spLocks/>
          </p:cNvSpPr>
          <p:nvPr/>
        </p:nvSpPr>
        <p:spPr>
          <a:xfrm>
            <a:off x="5289953" y="4284483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sporty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tidy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7CEBE374-22F9-454F-88CA-6C2CB8889306}"/>
              </a:ext>
            </a:extLst>
          </p:cNvPr>
          <p:cNvSpPr txBox="1">
            <a:spLocks/>
          </p:cNvSpPr>
          <p:nvPr/>
        </p:nvSpPr>
        <p:spPr>
          <a:xfrm>
            <a:off x="7844889" y="5171579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selfish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1FF9DE02-70D0-4CB4-AD1C-D6A88DCD41CC}"/>
              </a:ext>
            </a:extLst>
          </p:cNvPr>
          <p:cNvSpPr txBox="1">
            <a:spLocks/>
          </p:cNvSpPr>
          <p:nvPr/>
        </p:nvSpPr>
        <p:spPr>
          <a:xfrm>
            <a:off x="5275270" y="504431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quiet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brave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8FC72E3F-40FD-49B7-8DBE-B9B9946F49CA}"/>
              </a:ext>
            </a:extLst>
          </p:cNvPr>
          <p:cNvSpPr txBox="1">
            <a:spLocks/>
          </p:cNvSpPr>
          <p:nvPr/>
        </p:nvSpPr>
        <p:spPr>
          <a:xfrm>
            <a:off x="9802984" y="388655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helpful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patient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dangerous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263BE05D-2BD1-49BB-B7DD-D8BB37DB9241}"/>
              </a:ext>
            </a:extLst>
          </p:cNvPr>
          <p:cNvSpPr txBox="1">
            <a:spLocks/>
          </p:cNvSpPr>
          <p:nvPr/>
        </p:nvSpPr>
        <p:spPr>
          <a:xfrm>
            <a:off x="5281862" y="5828435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weak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strong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8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build="p"/>
      <p:bldP spid="14" grpId="0" build="p"/>
      <p:bldP spid="15" grpId="0" build="p"/>
      <p:bldP spid="17" grpId="0" build="p"/>
      <p:bldP spid="18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925677" y="104289"/>
            <a:ext cx="536716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925677" y="433137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LANGUAGE FOCUS!</a:t>
            </a:r>
            <a:br>
              <a:rPr lang="hr-HR" sz="2000" b="1" dirty="0"/>
            </a:br>
            <a:r>
              <a:rPr lang="hr-HR" sz="2000" i="1" dirty="0"/>
              <a:t>Pogledaj JEZIČNI FOKUS!</a:t>
            </a:r>
            <a:br>
              <a:rPr lang="hr-HR" sz="2000" i="1" dirty="0"/>
            </a:br>
            <a:r>
              <a:rPr lang="hr-HR" sz="2000" i="1" dirty="0"/>
              <a:t>Što su to komparativi? Pročitaj rečenice i zaključi!</a:t>
            </a:r>
          </a:p>
          <a:p>
            <a:pPr marL="0" indent="0">
              <a:buNone/>
            </a:pPr>
            <a:r>
              <a:rPr lang="hr-HR" sz="2000" i="1" dirty="0"/>
              <a:t>Saturn je brz, ali ja sam brža.</a:t>
            </a:r>
          </a:p>
          <a:p>
            <a:pPr marL="0" indent="0">
              <a:buNone/>
            </a:pPr>
            <a:r>
              <a:rPr lang="hr-HR" sz="2000" i="1" dirty="0"/>
              <a:t>Mars je velik, ali ja sam veća.</a:t>
            </a:r>
          </a:p>
          <a:p>
            <a:pPr marL="0" indent="0">
              <a:buNone/>
            </a:pPr>
            <a:r>
              <a:rPr lang="hr-HR" sz="2000" i="1" dirty="0"/>
              <a:t>Venera je lijepa, ali ja sam ljepša.</a:t>
            </a:r>
          </a:p>
          <a:p>
            <a:pPr marL="0" indent="0">
              <a:buNone/>
            </a:pPr>
            <a:r>
              <a:rPr lang="hr-HR" sz="2000" i="1" dirty="0"/>
              <a:t>Saturn je lijep, ali ja sam ljepša.</a:t>
            </a:r>
          </a:p>
          <a:p>
            <a:pPr marL="0" indent="0">
              <a:buNone/>
            </a:pP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Stupnjevanje je promjena pridjeva s obzirom na količinu nekoga svojstva koje ima imenica uz koju pridjev stoji. Razlikuju se tri stupnja: pozitiv, komparativ i superlativ.</a:t>
            </a: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Komparativ je drugi stupanj u stupnjevanju pridjeva, kojim se u usporedbi izriče veći stupanj kojega svojstva.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2" y="215501"/>
            <a:ext cx="5490360" cy="3213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442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2042EF5-705A-40B9-95AF-C21F6C371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8432" y="3638311"/>
            <a:ext cx="2800350" cy="2790825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7CE21D1-2222-403B-B2C4-35ABE95CC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6294" y="581153"/>
            <a:ext cx="1881860" cy="231063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068317" y="215501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Koja je djevojčica na slici niža?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		</a:t>
            </a:r>
            <a:r>
              <a:rPr lang="hr-HR" sz="2600" dirty="0" err="1"/>
              <a:t>Anna</a:t>
            </a:r>
            <a:r>
              <a:rPr lang="hr-HR" sz="2600" dirty="0"/>
              <a:t>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/>
              <a:t>short</a:t>
            </a:r>
            <a:r>
              <a:rPr lang="hr-HR" sz="2600" dirty="0" err="1">
                <a:solidFill>
                  <a:srgbClr val="FF0000"/>
                </a:solidFill>
              </a:rPr>
              <a:t>er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</a:t>
            </a:r>
            <a:r>
              <a:rPr lang="hr-HR" sz="2600" dirty="0" err="1"/>
              <a:t>Jill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600" dirty="0"/>
              <a:t>		</a:t>
            </a:r>
            <a:r>
              <a:rPr lang="hr-HR" sz="2600" dirty="0" err="1"/>
              <a:t>Jill</a:t>
            </a:r>
            <a:r>
              <a:rPr lang="hr-HR" sz="2600" dirty="0"/>
              <a:t>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/>
              <a:t>tall</a:t>
            </a:r>
            <a:r>
              <a:rPr lang="hr-HR" sz="2600" dirty="0" err="1">
                <a:solidFill>
                  <a:srgbClr val="FF0000"/>
                </a:solidFill>
              </a:rPr>
              <a:t>er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</a:t>
            </a:r>
            <a:r>
              <a:rPr lang="hr-HR" sz="2600" dirty="0" err="1"/>
              <a:t>Anna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600" dirty="0"/>
              <a:t>		</a:t>
            </a:r>
            <a:r>
              <a:rPr lang="hr-HR" sz="2200" i="1" dirty="0"/>
              <a:t>- kratki pridjev dobiva nastavak </a:t>
            </a:r>
            <a:r>
              <a:rPr lang="hr-HR" sz="2200" b="1" i="1" dirty="0" err="1"/>
              <a:t>er</a:t>
            </a:r>
            <a:endParaRPr lang="hr-HR" sz="2200" i="1" dirty="0"/>
          </a:p>
          <a:p>
            <a:pPr marL="0" indent="0">
              <a:buNone/>
            </a:pPr>
            <a:endParaRPr lang="hr-HR" i="1" dirty="0"/>
          </a:p>
          <a:p>
            <a:pPr marL="0" indent="0">
              <a:buNone/>
            </a:pPr>
            <a:r>
              <a:rPr lang="hr-HR" sz="2000" i="1" dirty="0"/>
              <a:t>Koji je muškarac deblji?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2" y="215501"/>
            <a:ext cx="5490360" cy="3213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4D63527-741D-4CEA-9947-96B57E1F1FC6}"/>
              </a:ext>
            </a:extLst>
          </p:cNvPr>
          <p:cNvSpPr txBox="1">
            <a:spLocks/>
          </p:cNvSpPr>
          <p:nvPr/>
        </p:nvSpPr>
        <p:spPr>
          <a:xfrm>
            <a:off x="7928782" y="4847119"/>
            <a:ext cx="3734372" cy="1263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600" dirty="0"/>
              <a:t>Bob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/>
              <a:t>fat</a:t>
            </a:r>
            <a:r>
              <a:rPr lang="hr-HR" sz="2600" b="1" u="sng" dirty="0" err="1"/>
              <a:t>t</a:t>
            </a:r>
            <a:r>
              <a:rPr lang="hr-HR" sz="2600" dirty="0" err="1">
                <a:solidFill>
                  <a:srgbClr val="FF0000"/>
                </a:solidFill>
              </a:rPr>
              <a:t>er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Tom.</a:t>
            </a:r>
          </a:p>
          <a:p>
            <a:pPr marL="0" indent="0">
              <a:buNone/>
            </a:pPr>
            <a:r>
              <a:rPr lang="hr-HR" sz="2600" dirty="0"/>
              <a:t>Tom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/>
              <a:t>thin</a:t>
            </a:r>
            <a:r>
              <a:rPr lang="hr-HR" sz="2600" b="1" u="sng" dirty="0" err="1"/>
              <a:t>n</a:t>
            </a:r>
            <a:r>
              <a:rPr lang="hr-HR" sz="2600" dirty="0" err="1">
                <a:solidFill>
                  <a:srgbClr val="FF0000"/>
                </a:solidFill>
              </a:rPr>
              <a:t>er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Bob.</a:t>
            </a:r>
          </a:p>
        </p:txBody>
      </p:sp>
    </p:spTree>
    <p:extLst>
      <p:ext uri="{BB962C8B-B14F-4D97-AF65-F5344CB8AC3E}">
        <p14:creationId xmlns:p14="http://schemas.microsoft.com/office/powerpoint/2010/main" val="242115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7CE21D1-2222-403B-B2C4-35ABE95CC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294" y="592873"/>
            <a:ext cx="1881860" cy="182999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986294" y="268712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Što je teže? Pero ili olovo?</a:t>
            </a: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hr-HR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r-HR" sz="2600" i="1" dirty="0">
                <a:solidFill>
                  <a:srgbClr val="FF0000"/>
                </a:solidFill>
              </a:rPr>
              <a:t>		</a:t>
            </a:r>
            <a:r>
              <a:rPr lang="hr-HR" sz="2600" dirty="0" err="1"/>
              <a:t>Lead</a:t>
            </a:r>
            <a:r>
              <a:rPr lang="hr-HR" sz="2600" dirty="0"/>
              <a:t> </a:t>
            </a:r>
            <a:r>
              <a:rPr lang="hr-HR" sz="2600" dirty="0" err="1"/>
              <a:t>is</a:t>
            </a:r>
            <a:r>
              <a:rPr lang="hr-HR" sz="2600" dirty="0"/>
              <a:t> </a:t>
            </a:r>
            <a:r>
              <a:rPr lang="hr-HR" sz="2600" dirty="0" err="1"/>
              <a:t>heav</a:t>
            </a:r>
            <a:r>
              <a:rPr lang="hr-HR" sz="2600" b="1" u="sng" dirty="0" err="1"/>
              <a:t>i</a:t>
            </a:r>
            <a:r>
              <a:rPr lang="hr-HR" sz="2600" dirty="0" err="1">
                <a:solidFill>
                  <a:srgbClr val="FF0000"/>
                </a:solidFill>
              </a:rPr>
              <a:t>er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</a:t>
            </a:r>
            <a:r>
              <a:rPr lang="hr-HR" sz="2600" dirty="0" err="1"/>
              <a:t>the</a:t>
            </a:r>
            <a:r>
              <a:rPr lang="hr-HR" sz="2600" dirty="0"/>
              <a:t> </a:t>
            </a:r>
            <a:br>
              <a:rPr lang="hr-HR" sz="2600" dirty="0"/>
            </a:br>
            <a:r>
              <a:rPr lang="hr-HR" sz="2600" dirty="0"/>
              <a:t>		</a:t>
            </a:r>
            <a:r>
              <a:rPr lang="hr-HR" sz="2600" dirty="0" err="1"/>
              <a:t>feather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endParaRPr lang="hr-HR" sz="2600" dirty="0"/>
          </a:p>
          <a:p>
            <a:pPr marL="0" indent="0">
              <a:buNone/>
            </a:pPr>
            <a:r>
              <a:rPr lang="hr-HR" sz="2200" i="1" dirty="0"/>
              <a:t>- kratki pridjev koji završava na Y, prvo y mijenja u i, a tek potom dobiva nastavak </a:t>
            </a:r>
            <a:r>
              <a:rPr lang="hr-HR" sz="2200" b="1" i="1" dirty="0" err="1"/>
              <a:t>er</a:t>
            </a:r>
            <a:endParaRPr lang="hr-HR" sz="2200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Koje životinje su opasnije?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2" y="215501"/>
            <a:ext cx="5490360" cy="3213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4D63527-741D-4CEA-9947-96B57E1F1FC6}"/>
              </a:ext>
            </a:extLst>
          </p:cNvPr>
          <p:cNvSpPr txBox="1">
            <a:spLocks/>
          </p:cNvSpPr>
          <p:nvPr/>
        </p:nvSpPr>
        <p:spPr>
          <a:xfrm>
            <a:off x="5196384" y="5633469"/>
            <a:ext cx="6805116" cy="1263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600" dirty="0" err="1"/>
              <a:t>Snakes</a:t>
            </a:r>
            <a:r>
              <a:rPr lang="hr-HR" sz="2600" dirty="0"/>
              <a:t> are </a:t>
            </a: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dangerous</a:t>
            </a:r>
            <a:r>
              <a:rPr lang="hr-HR" sz="2600" dirty="0"/>
              <a:t> </a:t>
            </a:r>
            <a:r>
              <a:rPr lang="hr-HR" sz="2600" dirty="0" err="1"/>
              <a:t>than</a:t>
            </a:r>
            <a:r>
              <a:rPr lang="hr-HR" sz="2600" dirty="0"/>
              <a:t> </a:t>
            </a:r>
            <a:r>
              <a:rPr lang="hr-HR" sz="2600" dirty="0" err="1"/>
              <a:t>lizards</a:t>
            </a:r>
            <a:r>
              <a:rPr lang="hr-HR" sz="2600" dirty="0"/>
              <a:t>.</a:t>
            </a:r>
          </a:p>
          <a:p>
            <a:pPr marL="0" indent="0">
              <a:buNone/>
            </a:pPr>
            <a:r>
              <a:rPr lang="hr-HR" sz="2200" i="1" dirty="0"/>
              <a:t>- dugim pridjevima ispred samog pridjeva dodajemo </a:t>
            </a:r>
            <a:r>
              <a:rPr lang="hr-HR" sz="2200" b="1" i="1" dirty="0"/>
              <a:t>more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2042EF5-705A-40B9-95AF-C21F6C3710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75193"/>
            <a:ext cx="4049918" cy="165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4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8432" y="993207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Choose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to make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Izaberi ispravnu riječ kako bi rečenice bile točne.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811" y="1742472"/>
            <a:ext cx="5471332" cy="3802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697A7943-1612-4F5D-A975-9A594A2D9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181" y="2426464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831BF704-32F4-43BF-8376-702F62B31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21" y="3055167"/>
            <a:ext cx="104645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Vidi izvornu sliku">
            <a:extLst>
              <a:ext uri="{FF2B5EF4-FFF2-40B4-BE49-F238E27FC236}">
                <a16:creationId xmlns:a16="http://schemas.microsoft.com/office/drawing/2014/main" id="{A7F1B02B-9B8A-465E-B445-01FCF8476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34" y="3739159"/>
            <a:ext cx="104645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D34E834A-ACA7-4943-B515-4D25EC732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762" y="4096045"/>
            <a:ext cx="104645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Vidi izvornu sliku">
            <a:extLst>
              <a:ext uri="{FF2B5EF4-FFF2-40B4-BE49-F238E27FC236}">
                <a16:creationId xmlns:a16="http://schemas.microsoft.com/office/drawing/2014/main" id="{D65BA816-D2CF-43F3-8665-383227286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64" y="4977843"/>
            <a:ext cx="2240313" cy="68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73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358810" y="11430"/>
            <a:ext cx="626285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comparative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ispravnim komparativom.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069" y="765496"/>
            <a:ext cx="5870339" cy="59336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99C2562-FD93-4012-BBB2-AB08BD66BE41}"/>
              </a:ext>
            </a:extLst>
          </p:cNvPr>
          <p:cNvSpPr txBox="1">
            <a:spLocks/>
          </p:cNvSpPr>
          <p:nvPr/>
        </p:nvSpPr>
        <p:spPr>
          <a:xfrm>
            <a:off x="7519151" y="2943117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warmer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76E3CB23-C818-4A8B-8654-FC2E599DA421}"/>
              </a:ext>
            </a:extLst>
          </p:cNvPr>
          <p:cNvSpPr txBox="1">
            <a:spLocks/>
          </p:cNvSpPr>
          <p:nvPr/>
        </p:nvSpPr>
        <p:spPr>
          <a:xfrm>
            <a:off x="9357005" y="3421755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more</a:t>
            </a:r>
            <a:br>
              <a:rPr lang="hr-HR" sz="2000" dirty="0">
                <a:solidFill>
                  <a:srgbClr val="FF0000"/>
                </a:solidFill>
              </a:rPr>
            </a:br>
            <a:r>
              <a:rPr lang="hr-HR" sz="2000" dirty="0" err="1">
                <a:solidFill>
                  <a:srgbClr val="FF0000"/>
                </a:solidFill>
              </a:rPr>
              <a:t>interesting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FB3A6EA-BB64-4A83-83C3-2226E49974FB}"/>
              </a:ext>
            </a:extLst>
          </p:cNvPr>
          <p:cNvSpPr txBox="1">
            <a:spLocks/>
          </p:cNvSpPr>
          <p:nvPr/>
        </p:nvSpPr>
        <p:spPr>
          <a:xfrm>
            <a:off x="7484861" y="4031415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easier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09B2B70-8AEE-49AA-994D-81CDB69D5203}"/>
              </a:ext>
            </a:extLst>
          </p:cNvPr>
          <p:cNvSpPr txBox="1">
            <a:spLocks/>
          </p:cNvSpPr>
          <p:nvPr/>
        </p:nvSpPr>
        <p:spPr>
          <a:xfrm>
            <a:off x="7031388" y="4237866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more </a:t>
            </a:r>
            <a:r>
              <a:rPr lang="hr-HR" sz="2000" dirty="0" err="1">
                <a:solidFill>
                  <a:srgbClr val="FF0000"/>
                </a:solidFill>
              </a:rPr>
              <a:t>beautiful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BE334701-E26C-46F5-BD21-63DECA1B4190}"/>
              </a:ext>
            </a:extLst>
          </p:cNvPr>
          <p:cNvSpPr txBox="1">
            <a:spLocks/>
          </p:cNvSpPr>
          <p:nvPr/>
        </p:nvSpPr>
        <p:spPr>
          <a:xfrm>
            <a:off x="7623970" y="4735941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shorter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2AC046EC-5840-4C06-8483-65075DB0B573}"/>
              </a:ext>
            </a:extLst>
          </p:cNvPr>
          <p:cNvSpPr txBox="1">
            <a:spLocks/>
          </p:cNvSpPr>
          <p:nvPr/>
        </p:nvSpPr>
        <p:spPr>
          <a:xfrm>
            <a:off x="8420933" y="5105790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slower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21A1A67-F641-416A-A521-432E214F9186}"/>
              </a:ext>
            </a:extLst>
          </p:cNvPr>
          <p:cNvSpPr txBox="1">
            <a:spLocks/>
          </p:cNvSpPr>
          <p:nvPr/>
        </p:nvSpPr>
        <p:spPr>
          <a:xfrm>
            <a:off x="7031388" y="5592929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more </a:t>
            </a:r>
            <a:r>
              <a:rPr lang="hr-HR" sz="2000" dirty="0" err="1">
                <a:solidFill>
                  <a:srgbClr val="FF0000"/>
                </a:solidFill>
              </a:rPr>
              <a:t>delicious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0D8581FB-9AA3-4BE0-BEE0-916819A8077D}"/>
              </a:ext>
            </a:extLst>
          </p:cNvPr>
          <p:cNvSpPr txBox="1">
            <a:spLocks/>
          </p:cNvSpPr>
          <p:nvPr/>
        </p:nvSpPr>
        <p:spPr>
          <a:xfrm>
            <a:off x="7582990" y="6190355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bigger</a:t>
            </a:r>
            <a:endParaRPr lang="hr-H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3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6" y="730933"/>
            <a:ext cx="4039024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268331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drugu temu, danas krećemo na UNIT 3, tj. treću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DIP IN 5</a:t>
            </a:r>
            <a:r>
              <a:rPr lang="hr-HR" sz="2000" i="1" dirty="0"/>
              <a:t> na 45. stranici,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world</a:t>
            </a:r>
            <a:r>
              <a:rPr lang="hr-HR" sz="2000" b="1" dirty="0"/>
              <a:t> </a:t>
            </a:r>
            <a:r>
              <a:rPr lang="hr-HR" sz="2000" b="1" dirty="0" err="1"/>
              <a:t>around</a:t>
            </a:r>
            <a:r>
              <a:rPr lang="hr-HR" sz="2000" b="1" dirty="0"/>
              <a:t> me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730" y="728999"/>
            <a:ext cx="4029959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6189"/>
            <a:ext cx="5124965" cy="684562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958490" y="364025"/>
            <a:ext cx="566317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a </a:t>
            </a:r>
            <a:r>
              <a:rPr lang="hr-HR" sz="2000" b="1" dirty="0" err="1"/>
              <a:t>comparative</a:t>
            </a:r>
            <a:r>
              <a:rPr lang="hr-HR" sz="2000" b="1" dirty="0"/>
              <a:t>? Be </a:t>
            </a:r>
            <a:r>
              <a:rPr lang="hr-HR" sz="2000" b="1" dirty="0" err="1"/>
              <a:t>careful</a:t>
            </a:r>
            <a:r>
              <a:rPr lang="hr-HR" sz="2000" b="1" dirty="0"/>
              <a:t> how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it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Napiši komparativ pridjeva.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06" y="364025"/>
            <a:ext cx="5518745" cy="59336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D99C2562-FD93-4012-BBB2-AB08BD66BE41}"/>
              </a:ext>
            </a:extLst>
          </p:cNvPr>
          <p:cNvSpPr txBox="1">
            <a:spLocks/>
          </p:cNvSpPr>
          <p:nvPr/>
        </p:nvSpPr>
        <p:spPr>
          <a:xfrm>
            <a:off x="1712615" y="1708677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faster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taller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3700573-24C5-4B7C-97E4-620ADDD46DA9}"/>
              </a:ext>
            </a:extLst>
          </p:cNvPr>
          <p:cNvSpPr txBox="1">
            <a:spLocks/>
          </p:cNvSpPr>
          <p:nvPr/>
        </p:nvSpPr>
        <p:spPr>
          <a:xfrm>
            <a:off x="1712614" y="2873671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tastier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prettier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628F75C6-4584-4CB6-82F8-C57B73575663}"/>
              </a:ext>
            </a:extLst>
          </p:cNvPr>
          <p:cNvSpPr txBox="1">
            <a:spLocks/>
          </p:cNvSpPr>
          <p:nvPr/>
        </p:nvSpPr>
        <p:spPr>
          <a:xfrm>
            <a:off x="1635220" y="3867216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thinner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AC57913C-52FC-496E-BE05-8CECB6AC90B2}"/>
              </a:ext>
            </a:extLst>
          </p:cNvPr>
          <p:cNvSpPr txBox="1">
            <a:spLocks/>
          </p:cNvSpPr>
          <p:nvPr/>
        </p:nvSpPr>
        <p:spPr>
          <a:xfrm>
            <a:off x="1936335" y="5234728"/>
            <a:ext cx="4136805" cy="45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expensive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dangerous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boring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difficult</a:t>
            </a:r>
            <a:endParaRPr lang="hr-HR" sz="2600" dirty="0">
              <a:solidFill>
                <a:srgbClr val="FF0000"/>
              </a:solidFill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E8568E9-79D6-4284-922B-B734016400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3391" y="2873671"/>
            <a:ext cx="5248275" cy="34480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4F954EB-D161-4AA3-8709-6335417C0B71}"/>
              </a:ext>
            </a:extLst>
          </p:cNvPr>
          <p:cNvSpPr txBox="1">
            <a:spLocks/>
          </p:cNvSpPr>
          <p:nvPr/>
        </p:nvSpPr>
        <p:spPr>
          <a:xfrm>
            <a:off x="6259605" y="1885732"/>
            <a:ext cx="5663176" cy="6320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Compare. Use your own ideas. Tasks 2 and 3</a:t>
            </a:r>
            <a:r>
              <a:rPr lang="hr-HR" sz="2000" b="1" dirty="0"/>
              <a:t> </a:t>
            </a:r>
            <a:r>
              <a:rPr lang="en-US" sz="2000" b="1" dirty="0"/>
              <a:t>can help you.</a:t>
            </a:r>
            <a:br>
              <a:rPr lang="hr-HR" sz="2000" b="1" dirty="0"/>
            </a:br>
            <a:r>
              <a:rPr lang="hr-HR" sz="2000" i="1" dirty="0"/>
              <a:t>Usporedi.</a:t>
            </a:r>
          </a:p>
        </p:txBody>
      </p:sp>
    </p:spTree>
    <p:extLst>
      <p:ext uri="{BB962C8B-B14F-4D97-AF65-F5344CB8AC3E}">
        <p14:creationId xmlns:p14="http://schemas.microsoft.com/office/powerpoint/2010/main" val="11675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 build="p"/>
      <p:bldP spid="14" grpId="0" build="p"/>
      <p:bldP spid="15" grpId="0" build="p"/>
      <p:bldP spid="16" grpId="0" build="p"/>
      <p:bldP spid="1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" y="0"/>
            <a:ext cx="512673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7726680" y="0"/>
            <a:ext cx="446532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43.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7726680" y="634513"/>
            <a:ext cx="428625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correct form of the words in brackets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Napiši komparativ pridjeva u zagradi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" y="76125"/>
            <a:ext cx="7577221" cy="6705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1C2D9CA4-0B8B-4758-B4FA-46FCBCA6D1EB}"/>
              </a:ext>
            </a:extLst>
          </p:cNvPr>
          <p:cNvSpPr txBox="1">
            <a:spLocks/>
          </p:cNvSpPr>
          <p:nvPr/>
        </p:nvSpPr>
        <p:spPr>
          <a:xfrm>
            <a:off x="3503646" y="764608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longer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4BD6947-2526-4229-852A-B12C78555D2F}"/>
              </a:ext>
            </a:extLst>
          </p:cNvPr>
          <p:cNvSpPr txBox="1">
            <a:spLocks/>
          </p:cNvSpPr>
          <p:nvPr/>
        </p:nvSpPr>
        <p:spPr>
          <a:xfrm>
            <a:off x="2250156" y="110422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colder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0BAB3FCE-77E5-45EC-823F-D3FE8CD1C056}"/>
              </a:ext>
            </a:extLst>
          </p:cNvPr>
          <p:cNvSpPr txBox="1">
            <a:spLocks/>
          </p:cNvSpPr>
          <p:nvPr/>
        </p:nvSpPr>
        <p:spPr>
          <a:xfrm>
            <a:off x="2708365" y="1753450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heavier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E9E3E09-857A-4C49-ACC1-8799F257ECC2}"/>
              </a:ext>
            </a:extLst>
          </p:cNvPr>
          <p:cNvSpPr txBox="1">
            <a:spLocks/>
          </p:cNvSpPr>
          <p:nvPr/>
        </p:nvSpPr>
        <p:spPr>
          <a:xfrm>
            <a:off x="2412431" y="208962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tastier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62564590-1529-4AD5-98E1-DD4F2714A300}"/>
              </a:ext>
            </a:extLst>
          </p:cNvPr>
          <p:cNvSpPr txBox="1">
            <a:spLocks/>
          </p:cNvSpPr>
          <p:nvPr/>
        </p:nvSpPr>
        <p:spPr>
          <a:xfrm>
            <a:off x="2250155" y="277313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bigger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F23D7DC6-7919-4F51-9609-82C62B335028}"/>
              </a:ext>
            </a:extLst>
          </p:cNvPr>
          <p:cNvSpPr txBox="1">
            <a:spLocks/>
          </p:cNvSpPr>
          <p:nvPr/>
        </p:nvSpPr>
        <p:spPr>
          <a:xfrm>
            <a:off x="2140393" y="3108593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slimmer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A6404481-3C0A-4475-AECC-268008F9A085}"/>
              </a:ext>
            </a:extLst>
          </p:cNvPr>
          <p:cNvSpPr txBox="1">
            <a:spLocks/>
          </p:cNvSpPr>
          <p:nvPr/>
        </p:nvSpPr>
        <p:spPr>
          <a:xfrm>
            <a:off x="2193004" y="6034806"/>
            <a:ext cx="263777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more </a:t>
            </a:r>
            <a:r>
              <a:rPr lang="hr-HR" sz="2400" dirty="0" err="1">
                <a:solidFill>
                  <a:srgbClr val="FF0000"/>
                </a:solidFill>
              </a:rPr>
              <a:t>expensive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813DE4C8-72C4-46D2-BC28-C8A386027B40}"/>
              </a:ext>
            </a:extLst>
          </p:cNvPr>
          <p:cNvSpPr txBox="1">
            <a:spLocks/>
          </p:cNvSpPr>
          <p:nvPr/>
        </p:nvSpPr>
        <p:spPr>
          <a:xfrm>
            <a:off x="1675731" y="6376299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more </a:t>
            </a:r>
            <a:r>
              <a:rPr lang="hr-HR" sz="2600" dirty="0" err="1">
                <a:solidFill>
                  <a:srgbClr val="FF0000"/>
                </a:solidFill>
              </a:rPr>
              <a:t>boring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1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6" grpId="0"/>
      <p:bldP spid="14" grpId="0"/>
      <p:bldP spid="15" grpId="0"/>
      <p:bldP spid="17" grpId="0"/>
      <p:bldP spid="18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9" y="10814"/>
            <a:ext cx="5092680" cy="683637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894326"/>
            <a:ext cx="6806669" cy="10106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Use the adjectives from task 6 to compare boys and girls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Koristi pridjeve iz 6. zadatka kako bi usporedio djevojčice i dječake.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304" y="1904979"/>
            <a:ext cx="8323003" cy="42565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4700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50.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275320" y="958244"/>
            <a:ext cx="3913213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months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Pokušaj posložiti mjesece pravilnim redoslijedom, a potom poslušaj zvučni zapis na sljedećoj poveznici i provjeri jesi li dobro odradio zadatak. </a:t>
            </a:r>
          </a:p>
          <a:p>
            <a:pPr marL="0" indent="0">
              <a:buNone/>
            </a:pPr>
            <a:r>
              <a:rPr lang="hr-HR" sz="2000" i="1" dirty="0">
                <a:hlinkClick r:id="rId5"/>
              </a:rPr>
              <a:t>https://www.e-sfera.hr/dodatni-digitalni-sadrzaji/abf3df43-5a97-472c-b886-2c9e4fd55ed5/assets/audio/22_lesson_7_months.mp3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97" y="1068407"/>
            <a:ext cx="7767326" cy="4721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26_Hello_planet_Earth_months">
            <a:hlinkClick r:id="" action="ppaction://media"/>
            <a:extLst>
              <a:ext uri="{FF2B5EF4-FFF2-40B4-BE49-F238E27FC236}">
                <a16:creationId xmlns:a16="http://schemas.microsoft.com/office/drawing/2014/main" id="{38AF25D9-E5A4-4442-B386-32C05EEFA2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61303" y="4255770"/>
            <a:ext cx="609600" cy="6096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0180BDA-7E1A-4DE2-AE2A-3970C70D0EE3}"/>
              </a:ext>
            </a:extLst>
          </p:cNvPr>
          <p:cNvSpPr txBox="1">
            <a:spLocks/>
          </p:cNvSpPr>
          <p:nvPr/>
        </p:nvSpPr>
        <p:spPr>
          <a:xfrm>
            <a:off x="2825716" y="2933281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62461289-9F13-4442-87C2-D7E200273749}"/>
              </a:ext>
            </a:extLst>
          </p:cNvPr>
          <p:cNvSpPr txBox="1">
            <a:spLocks/>
          </p:cNvSpPr>
          <p:nvPr/>
        </p:nvSpPr>
        <p:spPr>
          <a:xfrm>
            <a:off x="4624036" y="1335296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CF1D21E-EAC2-49A7-88E6-D561515528D7}"/>
              </a:ext>
            </a:extLst>
          </p:cNvPr>
          <p:cNvSpPr txBox="1">
            <a:spLocks/>
          </p:cNvSpPr>
          <p:nvPr/>
        </p:nvSpPr>
        <p:spPr>
          <a:xfrm>
            <a:off x="321097" y="4354228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39755A6D-A79D-4487-A586-6C9978BA1A07}"/>
              </a:ext>
            </a:extLst>
          </p:cNvPr>
          <p:cNvSpPr txBox="1">
            <a:spLocks/>
          </p:cNvSpPr>
          <p:nvPr/>
        </p:nvSpPr>
        <p:spPr>
          <a:xfrm>
            <a:off x="4183253" y="4255770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806A0432-069B-4DA0-8EFA-0187ED0CD94D}"/>
              </a:ext>
            </a:extLst>
          </p:cNvPr>
          <p:cNvSpPr txBox="1">
            <a:spLocks/>
          </p:cNvSpPr>
          <p:nvPr/>
        </p:nvSpPr>
        <p:spPr>
          <a:xfrm>
            <a:off x="5552934" y="2720732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75BD40E-B5C1-4DAB-8090-92182C9B93FA}"/>
              </a:ext>
            </a:extLst>
          </p:cNvPr>
          <p:cNvSpPr txBox="1">
            <a:spLocks/>
          </p:cNvSpPr>
          <p:nvPr/>
        </p:nvSpPr>
        <p:spPr>
          <a:xfrm>
            <a:off x="7527256" y="103411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3443B00-295A-46F3-B593-AB5D5A231346}"/>
              </a:ext>
            </a:extLst>
          </p:cNvPr>
          <p:cNvSpPr txBox="1">
            <a:spLocks/>
          </p:cNvSpPr>
          <p:nvPr/>
        </p:nvSpPr>
        <p:spPr>
          <a:xfrm>
            <a:off x="1309336" y="2503453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7BF928B-56D6-4197-BF64-835D2E23EDC1}"/>
              </a:ext>
            </a:extLst>
          </p:cNvPr>
          <p:cNvSpPr txBox="1">
            <a:spLocks/>
          </p:cNvSpPr>
          <p:nvPr/>
        </p:nvSpPr>
        <p:spPr>
          <a:xfrm>
            <a:off x="2724636" y="432492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D9783165-BA84-47AC-8574-30B74C681D05}"/>
              </a:ext>
            </a:extLst>
          </p:cNvPr>
          <p:cNvSpPr txBox="1">
            <a:spLocks/>
          </p:cNvSpPr>
          <p:nvPr/>
        </p:nvSpPr>
        <p:spPr>
          <a:xfrm>
            <a:off x="6061463" y="1216794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FDBCB98F-4DDE-42BB-B51E-484D458D095A}"/>
              </a:ext>
            </a:extLst>
          </p:cNvPr>
          <p:cNvSpPr txBox="1">
            <a:spLocks/>
          </p:cNvSpPr>
          <p:nvPr/>
        </p:nvSpPr>
        <p:spPr>
          <a:xfrm>
            <a:off x="4304336" y="2904037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1D34FC2-38F5-4419-BA51-FCB0266CA20C}"/>
              </a:ext>
            </a:extLst>
          </p:cNvPr>
          <p:cNvSpPr txBox="1">
            <a:spLocks/>
          </p:cNvSpPr>
          <p:nvPr/>
        </p:nvSpPr>
        <p:spPr>
          <a:xfrm>
            <a:off x="3266495" y="1358865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B94F8886-AC9C-4DD4-9661-51641D75F5E8}"/>
              </a:ext>
            </a:extLst>
          </p:cNvPr>
          <p:cNvSpPr txBox="1">
            <a:spLocks/>
          </p:cNvSpPr>
          <p:nvPr/>
        </p:nvSpPr>
        <p:spPr>
          <a:xfrm>
            <a:off x="7575729" y="2319479"/>
            <a:ext cx="217956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033A35D-76DD-4D64-A302-8868038D33C3}"/>
              </a:ext>
            </a:extLst>
          </p:cNvPr>
          <p:cNvSpPr txBox="1">
            <a:spLocks/>
          </p:cNvSpPr>
          <p:nvPr/>
        </p:nvSpPr>
        <p:spPr>
          <a:xfrm>
            <a:off x="8275319" y="4933950"/>
            <a:ext cx="3913213" cy="349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riddle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Pokušaj odgonetnuti rješenje zagonetke. </a:t>
            </a:r>
          </a:p>
        </p:txBody>
      </p:sp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66E7D77A-B69E-4614-B87A-ADB4023CD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994" y="3935599"/>
            <a:ext cx="673296" cy="51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1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9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712590" y="769965"/>
            <a:ext cx="6475943" cy="151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months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Dovrši rečenice koristeći nazive mjeseci.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71" y="1525283"/>
            <a:ext cx="5754251" cy="26809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DCF1D21E-EAC2-49A7-88E6-D561515528D7}"/>
              </a:ext>
            </a:extLst>
          </p:cNvPr>
          <p:cNvSpPr txBox="1">
            <a:spLocks/>
          </p:cNvSpPr>
          <p:nvPr/>
        </p:nvSpPr>
        <p:spPr>
          <a:xfrm>
            <a:off x="9063990" y="1770309"/>
            <a:ext cx="3353143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>
                <a:solidFill>
                  <a:srgbClr val="FF0000"/>
                </a:solidFill>
              </a:rPr>
              <a:t>  </a:t>
            </a:r>
            <a:r>
              <a:rPr lang="hr-HR" sz="2350" dirty="0" err="1">
                <a:solidFill>
                  <a:srgbClr val="FF0000"/>
                </a:solidFill>
              </a:rPr>
              <a:t>September</a:t>
            </a:r>
            <a:r>
              <a:rPr lang="hr-HR" sz="235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June.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        </a:t>
            </a:r>
            <a:r>
              <a:rPr lang="hr-HR" sz="2350" dirty="0" err="1">
                <a:solidFill>
                  <a:srgbClr val="FF0000"/>
                </a:solidFill>
              </a:rPr>
              <a:t>December</a:t>
            </a:r>
            <a:r>
              <a:rPr lang="hr-HR" sz="235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 </a:t>
            </a:r>
            <a:r>
              <a:rPr lang="hr-HR" sz="2350" dirty="0" err="1">
                <a:solidFill>
                  <a:srgbClr val="FF0000"/>
                </a:solidFill>
              </a:rPr>
              <a:t>March</a:t>
            </a:r>
            <a:r>
              <a:rPr lang="hr-HR" sz="2350" dirty="0">
                <a:solidFill>
                  <a:srgbClr val="FF0000"/>
                </a:solidFill>
              </a:rPr>
              <a:t> </a:t>
            </a:r>
            <a:r>
              <a:rPr lang="hr-HR" sz="2350" dirty="0" err="1">
                <a:solidFill>
                  <a:srgbClr val="FF0000"/>
                </a:solidFill>
              </a:rPr>
              <a:t>or</a:t>
            </a:r>
            <a:r>
              <a:rPr lang="hr-HR" sz="2350" dirty="0">
                <a:solidFill>
                  <a:srgbClr val="FF0000"/>
                </a:solidFill>
              </a:rPr>
              <a:t> April.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        </a:t>
            </a:r>
            <a:r>
              <a:rPr lang="hr-HR" sz="2350" dirty="0" err="1">
                <a:solidFill>
                  <a:srgbClr val="FF0000"/>
                </a:solidFill>
              </a:rPr>
              <a:t>December</a:t>
            </a:r>
            <a:r>
              <a:rPr lang="hr-HR" sz="235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2283237-83A3-440E-B0ED-F04C8233897E}"/>
              </a:ext>
            </a:extLst>
          </p:cNvPr>
          <p:cNvSpPr txBox="1">
            <a:spLocks/>
          </p:cNvSpPr>
          <p:nvPr/>
        </p:nvSpPr>
        <p:spPr>
          <a:xfrm>
            <a:off x="5712590" y="4943694"/>
            <a:ext cx="6357490" cy="325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https://wordwall.net/resource/271080/months-year-how-do-we-say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7817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9" grpId="0" build="p"/>
      <p:bldP spid="2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8432" y="599619"/>
            <a:ext cx="6475943" cy="200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zapisujemo datume?</a:t>
            </a:r>
          </a:p>
          <a:p>
            <a:pPr marL="0" indent="0">
              <a:buNone/>
            </a:pPr>
            <a:r>
              <a:rPr lang="hr-HR" sz="2000" i="1" dirty="0"/>
              <a:t>REDNI BROJ + MJESEC + GODINA</a:t>
            </a:r>
          </a:p>
          <a:p>
            <a:pPr marL="0" indent="0">
              <a:buNone/>
            </a:pPr>
            <a:r>
              <a:rPr lang="hr-HR" sz="2000" i="1" dirty="0"/>
              <a:t>1st </a:t>
            </a:r>
            <a:r>
              <a:rPr lang="hr-HR" sz="2000" i="1" dirty="0" err="1"/>
              <a:t>December</a:t>
            </a:r>
            <a:r>
              <a:rPr lang="hr-HR" sz="2000" i="1" dirty="0"/>
              <a:t> 2020 </a:t>
            </a:r>
          </a:p>
          <a:p>
            <a:pPr marL="0" indent="0">
              <a:buNone/>
            </a:pPr>
            <a:r>
              <a:rPr lang="hr-HR" sz="2000" i="1" dirty="0"/>
              <a:t>A kako ih čitamo?</a:t>
            </a:r>
          </a:p>
          <a:p>
            <a:pPr marL="0" indent="0">
              <a:buNone/>
            </a:pP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first</a:t>
            </a:r>
            <a:r>
              <a:rPr lang="hr-HR" sz="2000" i="1" dirty="0"/>
              <a:t> </a:t>
            </a:r>
            <a:r>
              <a:rPr lang="hr-HR" sz="2000" i="1" u="sng" dirty="0" err="1"/>
              <a:t>of</a:t>
            </a:r>
            <a:r>
              <a:rPr lang="hr-HR" sz="2000" i="1" dirty="0"/>
              <a:t> </a:t>
            </a:r>
            <a:r>
              <a:rPr lang="hr-HR" sz="2000" i="1" dirty="0" err="1"/>
              <a:t>December</a:t>
            </a:r>
            <a:r>
              <a:rPr lang="hr-HR" sz="2000" i="1" dirty="0"/>
              <a:t> </a:t>
            </a:r>
            <a:r>
              <a:rPr lang="hr-HR" sz="2000" i="1" dirty="0" err="1"/>
              <a:t>two</a:t>
            </a:r>
            <a:r>
              <a:rPr lang="hr-HR" sz="2000" i="1" dirty="0"/>
              <a:t> </a:t>
            </a:r>
            <a:r>
              <a:rPr lang="hr-HR" sz="2000" i="1" dirty="0" err="1"/>
              <a:t>thousand</a:t>
            </a:r>
            <a:r>
              <a:rPr lang="hr-HR" sz="2000" i="1" dirty="0"/>
              <a:t> </a:t>
            </a:r>
            <a:r>
              <a:rPr lang="hr-HR" sz="2000" i="1" dirty="0" err="1"/>
              <a:t>and</a:t>
            </a:r>
            <a:r>
              <a:rPr lang="hr-HR" sz="2000" i="1" dirty="0"/>
              <a:t> </a:t>
            </a:r>
            <a:r>
              <a:rPr lang="hr-HR" sz="2000" i="1" dirty="0" err="1"/>
              <a:t>twenty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97" y="263230"/>
            <a:ext cx="4367650" cy="252410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226A870-A5A1-44F6-ABA9-7E35E0930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4775" y="3674758"/>
            <a:ext cx="3943350" cy="12096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200A2E-0376-486C-8290-386A79DEFBE6}"/>
              </a:ext>
            </a:extLst>
          </p:cNvPr>
          <p:cNvSpPr txBox="1">
            <a:spLocks/>
          </p:cNvSpPr>
          <p:nvPr/>
        </p:nvSpPr>
        <p:spPr>
          <a:xfrm>
            <a:off x="5105402" y="2919440"/>
            <a:ext cx="6475943" cy="151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dates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them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Zapiši i pročitaj sljedeće datume.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4391A73-4ED7-46CE-94F7-4B7E67D1BBC0}"/>
              </a:ext>
            </a:extLst>
          </p:cNvPr>
          <p:cNvSpPr txBox="1">
            <a:spLocks/>
          </p:cNvSpPr>
          <p:nvPr/>
        </p:nvSpPr>
        <p:spPr>
          <a:xfrm>
            <a:off x="5274775" y="4579604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3rd </a:t>
            </a:r>
            <a:r>
              <a:rPr lang="hr-HR" sz="2600" dirty="0" err="1">
                <a:solidFill>
                  <a:srgbClr val="FF0000"/>
                </a:solidFill>
              </a:rPr>
              <a:t>March</a:t>
            </a: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1st </a:t>
            </a:r>
            <a:r>
              <a:rPr lang="hr-HR" sz="2600" dirty="0" err="1">
                <a:solidFill>
                  <a:srgbClr val="FF0000"/>
                </a:solidFill>
              </a:rPr>
              <a:t>January</a:t>
            </a:r>
            <a:r>
              <a:rPr lang="hr-HR" sz="2600" dirty="0">
                <a:solidFill>
                  <a:srgbClr val="FF0000"/>
                </a:solidFill>
              </a:rPr>
              <a:t> 1871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15th </a:t>
            </a:r>
            <a:r>
              <a:rPr lang="hr-HR" sz="2600" dirty="0" err="1">
                <a:solidFill>
                  <a:srgbClr val="FF0000"/>
                </a:solidFill>
              </a:rPr>
              <a:t>July</a:t>
            </a:r>
            <a:r>
              <a:rPr lang="hr-HR" sz="2600" dirty="0">
                <a:solidFill>
                  <a:srgbClr val="FF0000"/>
                </a:solidFill>
              </a:rPr>
              <a:t> 1991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31st </a:t>
            </a:r>
            <a:r>
              <a:rPr lang="hr-HR" sz="2600" dirty="0" err="1">
                <a:solidFill>
                  <a:srgbClr val="FF0000"/>
                </a:solidFill>
              </a:rPr>
              <a:t>December</a:t>
            </a:r>
            <a:r>
              <a:rPr lang="hr-HR" sz="2600" dirty="0">
                <a:solidFill>
                  <a:srgbClr val="FF0000"/>
                </a:solidFill>
              </a:rPr>
              <a:t> 2004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9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 build="p"/>
      <p:bldP spid="1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48802" y="99943"/>
            <a:ext cx="6329600" cy="200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When are their birthdays? Figure it out and</a:t>
            </a:r>
            <a:r>
              <a:rPr lang="hr-HR" sz="2000" b="1" dirty="0"/>
              <a:t> </a:t>
            </a:r>
            <a:r>
              <a:rPr lang="en-US" sz="2000" b="1" dirty="0"/>
              <a:t>say the date.</a:t>
            </a:r>
            <a:r>
              <a:rPr lang="hr-HR" sz="2000" b="1" dirty="0"/>
              <a:t> </a:t>
            </a:r>
            <a:r>
              <a:rPr lang="hr-HR" sz="2000" i="1" dirty="0"/>
              <a:t>Pročitaj tekst i odgonetni kada tko slavi rođendan!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459" y="828559"/>
            <a:ext cx="4933227" cy="467309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200A2E-0376-486C-8290-386A79DEFBE6}"/>
              </a:ext>
            </a:extLst>
          </p:cNvPr>
          <p:cNvSpPr txBox="1">
            <a:spLocks/>
          </p:cNvSpPr>
          <p:nvPr/>
        </p:nvSpPr>
        <p:spPr>
          <a:xfrm>
            <a:off x="5248802" y="5704621"/>
            <a:ext cx="6475943" cy="15106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When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birthday</a:t>
            </a:r>
            <a:r>
              <a:rPr lang="hr-HR" sz="2000" b="1" dirty="0"/>
              <a:t>?</a:t>
            </a:r>
          </a:p>
          <a:p>
            <a:pPr marL="0" indent="0">
              <a:buNone/>
            </a:pPr>
            <a:r>
              <a:rPr lang="en-US" sz="2000" b="1" dirty="0"/>
              <a:t>When is your mother’s</a:t>
            </a:r>
            <a:r>
              <a:rPr lang="hr-HR" sz="2000" b="1" dirty="0"/>
              <a:t> </a:t>
            </a:r>
            <a:r>
              <a:rPr lang="en-US" sz="2000" b="1" dirty="0"/>
              <a:t>birthday?</a:t>
            </a:r>
            <a:endParaRPr lang="hr-HR" sz="2000" b="1" dirty="0"/>
          </a:p>
          <a:p>
            <a:pPr marL="0" indent="0">
              <a:buNone/>
            </a:pPr>
            <a:r>
              <a:rPr lang="en-US" sz="2000" b="1" dirty="0"/>
              <a:t>When is your sister’s</a:t>
            </a:r>
            <a:r>
              <a:rPr lang="hr-HR" sz="2000" b="1" dirty="0"/>
              <a:t> / </a:t>
            </a:r>
            <a:r>
              <a:rPr lang="hr-HR" sz="2000" b="1" dirty="0" err="1"/>
              <a:t>brother’s</a:t>
            </a:r>
            <a:r>
              <a:rPr lang="hr-HR" sz="2000" b="1" dirty="0"/>
              <a:t> </a:t>
            </a:r>
            <a:r>
              <a:rPr lang="en-US" sz="2000" b="1" dirty="0"/>
              <a:t>birthday?</a:t>
            </a:r>
            <a:endParaRPr lang="hr-HR" sz="2000" b="1" dirty="0"/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4391A73-4ED7-46CE-94F7-4B7E67D1BBC0}"/>
              </a:ext>
            </a:extLst>
          </p:cNvPr>
          <p:cNvSpPr txBox="1">
            <a:spLocks/>
          </p:cNvSpPr>
          <p:nvPr/>
        </p:nvSpPr>
        <p:spPr>
          <a:xfrm>
            <a:off x="8121016" y="3301910"/>
            <a:ext cx="7207457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  25th </a:t>
            </a:r>
            <a:r>
              <a:rPr lang="hr-HR" sz="2350" dirty="0" err="1">
                <a:solidFill>
                  <a:srgbClr val="FF0000"/>
                </a:solidFill>
              </a:rPr>
              <a:t>March</a:t>
            </a:r>
            <a:endParaRPr lang="hr-HR" sz="235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22nd </a:t>
            </a:r>
            <a:r>
              <a:rPr lang="hr-HR" sz="2350" dirty="0" err="1">
                <a:solidFill>
                  <a:srgbClr val="FF0000"/>
                </a:solidFill>
              </a:rPr>
              <a:t>December</a:t>
            </a:r>
            <a:endParaRPr lang="hr-HR" sz="235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350" dirty="0">
                <a:solidFill>
                  <a:srgbClr val="FF0000"/>
                </a:solidFill>
              </a:rPr>
              <a:t>  </a:t>
            </a:r>
            <a:r>
              <a:rPr lang="hr-HR" sz="1800" dirty="0">
                <a:solidFill>
                  <a:srgbClr val="FF0000"/>
                </a:solidFill>
              </a:rPr>
              <a:t>15th </a:t>
            </a:r>
            <a:r>
              <a:rPr lang="hr-HR" sz="1800" dirty="0" err="1">
                <a:solidFill>
                  <a:srgbClr val="FF0000"/>
                </a:solidFill>
              </a:rPr>
              <a:t>January</a:t>
            </a:r>
            <a:endParaRPr lang="hr-HR" sz="18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  6th </a:t>
            </a:r>
            <a:r>
              <a:rPr lang="hr-HR" sz="1800" dirty="0" err="1">
                <a:solidFill>
                  <a:srgbClr val="FF0000"/>
                </a:solidFill>
              </a:rPr>
              <a:t>November</a:t>
            </a:r>
            <a:endParaRPr lang="hr-HR" sz="18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7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 build="p"/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6973"/>
            <a:ext cx="5124965" cy="6824052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226A870-A5A1-44F6-ABA9-7E35E09305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084" y="908228"/>
            <a:ext cx="5406917" cy="14312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3200A2E-0376-486C-8290-386A79DEFBE6}"/>
              </a:ext>
            </a:extLst>
          </p:cNvPr>
          <p:cNvSpPr txBox="1">
            <a:spLocks/>
          </p:cNvSpPr>
          <p:nvPr/>
        </p:nvSpPr>
        <p:spPr>
          <a:xfrm>
            <a:off x="5305964" y="146367"/>
            <a:ext cx="6475943" cy="151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Primjećuješ li da ispred naziva mjeseci stavljamo IN, </a:t>
            </a:r>
            <a:br>
              <a:rPr lang="hr-HR" sz="2000" i="1" dirty="0"/>
            </a:br>
            <a:r>
              <a:rPr lang="hr-HR" sz="2000" i="1" dirty="0"/>
              <a:t>dok ispred točnih datuma stavljamo ON.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1804ACC-6BA5-4EAC-85C1-C58063DD1B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5084" y="3774912"/>
            <a:ext cx="4686300" cy="29051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89FFB53-15B8-431D-9A0A-DDAF0C902909}"/>
              </a:ext>
            </a:extLst>
          </p:cNvPr>
          <p:cNvSpPr txBox="1">
            <a:spLocks/>
          </p:cNvSpPr>
          <p:nvPr/>
        </p:nvSpPr>
        <p:spPr>
          <a:xfrm>
            <a:off x="5315799" y="2563298"/>
            <a:ext cx="6872734" cy="3321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Poslušaj! Koje nazive mjeseci čuješ?</a:t>
            </a:r>
            <a:br>
              <a:rPr lang="hr-HR" sz="2000" i="1" dirty="0"/>
            </a:br>
            <a:r>
              <a:rPr lang="hr-HR" sz="2000" i="1" dirty="0">
                <a:hlinkClick r:id="rId7"/>
              </a:rPr>
              <a:t>https://www.e-sfera.hr/dodatni-digitalni-sadrzaji/abf3df43-5a97-472c-b886-2c9e4fd55ed5/assets/audio/23_lesson_7_a_rhyme.mp3</a:t>
            </a:r>
            <a:endParaRPr lang="hr-HR" sz="2000" i="1" dirty="0"/>
          </a:p>
        </p:txBody>
      </p:sp>
      <p:pic>
        <p:nvPicPr>
          <p:cNvPr id="6" name="05_27_Hello_planet_Earth_A_rhyme">
            <a:hlinkClick r:id="" action="ppaction://media"/>
            <a:extLst>
              <a:ext uri="{FF2B5EF4-FFF2-40B4-BE49-F238E27FC236}">
                <a16:creationId xmlns:a16="http://schemas.microsoft.com/office/drawing/2014/main" id="{48B6C2EA-900A-4BDF-B416-4BE1257968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40775" y="31146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7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build="p"/>
      <p:bldP spid="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6" y="0"/>
            <a:ext cx="5114441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30127" y="0"/>
            <a:ext cx="706187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44.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6636267" y="1298575"/>
            <a:ext cx="537666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8,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letters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9,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dates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8. zadatku napiši slova koja nedostaju, a u 9. zadatku zapiši točne datume.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0" y="521335"/>
            <a:ext cx="6204853" cy="615378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3897FE8-999D-4459-A65D-25A17CF4E1C7}"/>
              </a:ext>
            </a:extLst>
          </p:cNvPr>
          <p:cNvSpPr txBox="1">
            <a:spLocks/>
          </p:cNvSpPr>
          <p:nvPr/>
        </p:nvSpPr>
        <p:spPr>
          <a:xfrm>
            <a:off x="6636267" y="4027805"/>
            <a:ext cx="537666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obično pozivaš prijatelje na rođendansku zabavu. </a:t>
            </a:r>
            <a:br>
              <a:rPr lang="hr-HR" sz="2000" i="1" dirty="0"/>
            </a:b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give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</a:t>
            </a:r>
            <a:r>
              <a:rPr lang="hr-HR" sz="2000" b="1" dirty="0"/>
              <a:t> a </a:t>
            </a:r>
            <a:r>
              <a:rPr lang="hr-HR" sz="2000" b="1" dirty="0" err="1"/>
              <a:t>birthday</a:t>
            </a:r>
            <a:r>
              <a:rPr lang="hr-HR" sz="2000" b="1" dirty="0"/>
              <a:t> </a:t>
            </a:r>
            <a:r>
              <a:rPr lang="hr-HR" sz="2000" b="1" dirty="0" err="1"/>
              <a:t>invitation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call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</a:t>
            </a:r>
            <a:r>
              <a:rPr lang="hr-HR" sz="2000" b="1" dirty="0"/>
              <a:t> 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phone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send</a:t>
            </a:r>
            <a:r>
              <a:rPr lang="hr-HR" sz="2000" b="1" dirty="0"/>
              <a:t> a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message</a:t>
            </a:r>
            <a:r>
              <a:rPr lang="hr-HR" sz="2000" b="1" dirty="0"/>
              <a:t>? </a:t>
            </a:r>
            <a:br>
              <a:rPr lang="hr-HR" sz="2000" b="1" dirty="0"/>
            </a:b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send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e-mail? </a:t>
            </a:r>
          </a:p>
        </p:txBody>
      </p:sp>
    </p:spTree>
    <p:extLst>
      <p:ext uri="{BB962C8B-B14F-4D97-AF65-F5344CB8AC3E}">
        <p14:creationId xmlns:p14="http://schemas.microsoft.com/office/powerpoint/2010/main" val="101280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9" y="27750"/>
            <a:ext cx="5092680" cy="680249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660378" y="3151654"/>
            <a:ext cx="4419328" cy="3877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 Earth is inviting you to a birthday party. Complete the invitation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Zemlja te poziva na svoju rođendansku zabavu. Nadopuni rečenice u pozivnici.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8" y="625624"/>
            <a:ext cx="7179011" cy="60841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8186697-3FE9-45C3-9789-A8C07E72DC36}"/>
              </a:ext>
            </a:extLst>
          </p:cNvPr>
          <p:cNvSpPr txBox="1">
            <a:spLocks/>
          </p:cNvSpPr>
          <p:nvPr/>
        </p:nvSpPr>
        <p:spPr>
          <a:xfrm>
            <a:off x="1595309" y="3114338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birthday</a:t>
            </a:r>
            <a:r>
              <a:rPr lang="hr-HR" sz="2000" dirty="0">
                <a:solidFill>
                  <a:srgbClr val="FF0000"/>
                </a:solidFill>
              </a:rPr>
              <a:t> party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0DA9394E-35F0-4203-BBE9-EB2B60F46A07}"/>
              </a:ext>
            </a:extLst>
          </p:cNvPr>
          <p:cNvSpPr txBox="1">
            <a:spLocks/>
          </p:cNvSpPr>
          <p:nvPr/>
        </p:nvSpPr>
        <p:spPr>
          <a:xfrm>
            <a:off x="3400255" y="3114337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22nd April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6DF41FC-5026-484E-BE49-0A087BFE61DD}"/>
              </a:ext>
            </a:extLst>
          </p:cNvPr>
          <p:cNvSpPr txBox="1">
            <a:spLocks/>
          </p:cNvSpPr>
          <p:nvPr/>
        </p:nvSpPr>
        <p:spPr>
          <a:xfrm>
            <a:off x="4792132" y="3117364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6 </a:t>
            </a:r>
            <a:r>
              <a:rPr lang="hr-HR" sz="2000" dirty="0" err="1">
                <a:solidFill>
                  <a:srgbClr val="FF0000"/>
                </a:solidFill>
              </a:rPr>
              <a:t>p.m</a:t>
            </a:r>
            <a:r>
              <a:rPr lang="hr-HR" sz="2000" dirty="0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E80D5531-1447-47AF-A29B-5384FFC507C1}"/>
              </a:ext>
            </a:extLst>
          </p:cNvPr>
          <p:cNvSpPr txBox="1">
            <a:spLocks/>
          </p:cNvSpPr>
          <p:nvPr/>
        </p:nvSpPr>
        <p:spPr>
          <a:xfrm>
            <a:off x="1757608" y="3575496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3 </a:t>
            </a:r>
            <a:r>
              <a:rPr lang="hr-HR" sz="2000" dirty="0" err="1">
                <a:solidFill>
                  <a:srgbClr val="FF0000"/>
                </a:solidFill>
              </a:rPr>
              <a:t>Solar</a:t>
            </a:r>
            <a:r>
              <a:rPr lang="hr-HR" sz="2000" dirty="0">
                <a:solidFill>
                  <a:srgbClr val="FF0000"/>
                </a:solidFill>
              </a:rPr>
              <a:t> System </a:t>
            </a:r>
            <a:r>
              <a:rPr lang="hr-HR" sz="2000" dirty="0" err="1">
                <a:solidFill>
                  <a:srgbClr val="FF0000"/>
                </a:solidFill>
              </a:rPr>
              <a:t>Road</a:t>
            </a:r>
            <a:endParaRPr lang="hr-HR" sz="20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E69609AE-E185-4000-8F16-B1C71BCCB5DD}"/>
              </a:ext>
            </a:extLst>
          </p:cNvPr>
          <p:cNvSpPr txBox="1">
            <a:spLocks/>
          </p:cNvSpPr>
          <p:nvPr/>
        </p:nvSpPr>
        <p:spPr>
          <a:xfrm>
            <a:off x="1044398" y="4044253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some music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42AD5A3-878A-4625-A60C-A038CDCE7EC3}"/>
              </a:ext>
            </a:extLst>
          </p:cNvPr>
          <p:cNvSpPr txBox="1">
            <a:spLocks/>
          </p:cNvSpPr>
          <p:nvPr/>
        </p:nvSpPr>
        <p:spPr>
          <a:xfrm>
            <a:off x="2578932" y="4488332"/>
            <a:ext cx="7079680" cy="2928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>
                <a:solidFill>
                  <a:srgbClr val="FF0000"/>
                </a:solidFill>
              </a:rPr>
              <a:t>22704330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3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78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334679" y="285750"/>
            <a:ext cx="6620822" cy="630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 ovoj temi ćeš: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uspoređivati stvari, ljude i mjesta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planete Sunčevog sustava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mjesece u godini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izricati i pisati datume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životinje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izraziti svoje mišljenje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napisati kratku poruku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napisati pozivnicu na zabavu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izreći nekoliko rečenica o našoj planeti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ispravno koristiti usklike!</a:t>
            </a:r>
          </a:p>
          <a:p>
            <a:pPr marL="0" lvl="0" indent="0" algn="ctr">
              <a:buNone/>
            </a:pPr>
            <a:endParaRPr lang="hr-HR" sz="2000" i="1" dirty="0"/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" y="730080"/>
            <a:ext cx="4039024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19701" cy="684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9" y="27750"/>
            <a:ext cx="5092680" cy="680249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2289" y="129972"/>
            <a:ext cx="6967417" cy="3877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</a:t>
            </a:r>
            <a:r>
              <a:rPr lang="hr-HR" sz="2000" b="1" dirty="0" err="1"/>
              <a:t>invitation</a:t>
            </a:r>
            <a:r>
              <a:rPr lang="hr-HR" sz="2000" b="1" dirty="0"/>
              <a:t> for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birthday</a:t>
            </a:r>
            <a:r>
              <a:rPr lang="hr-HR" sz="2000" b="1" dirty="0"/>
              <a:t> party.</a:t>
            </a:r>
            <a:br>
              <a:rPr lang="hr-HR" sz="2000" i="1" dirty="0"/>
            </a:br>
            <a:r>
              <a:rPr lang="hr-HR" sz="2000" i="1" dirty="0"/>
              <a:t>Napiši pozivnicu za svoju rođendansku zabavu.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48" y="868720"/>
            <a:ext cx="7179011" cy="42690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A07261C-71C6-4CCC-AC80-59EF1AC09581}"/>
              </a:ext>
            </a:extLst>
          </p:cNvPr>
          <p:cNvSpPr txBox="1">
            <a:spLocks/>
          </p:cNvSpPr>
          <p:nvPr/>
        </p:nvSpPr>
        <p:spPr>
          <a:xfrm>
            <a:off x="4616748" y="5560914"/>
            <a:ext cx="7462958" cy="325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https://www.e-sfera.hr/dodatni-digitalni-sadrzaji/abf3df43-5a97-472c-b886-2c9e4fd55ed5/assets/interactivity/self-check_3/index.html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4245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1" y="1349323"/>
            <a:ext cx="12194471" cy="415935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271480" y="120315"/>
            <a:ext cx="11646568" cy="6210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see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Što vidiš na slici?</a:t>
            </a:r>
          </a:p>
          <a:p>
            <a:pPr marL="0" lvl="0" indent="0" algn="ctr">
              <a:buNone/>
            </a:pPr>
            <a:r>
              <a:rPr lang="hr-HR" sz="2400" b="1" dirty="0"/>
              <a:t>SOLAR SYSTEM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F9EB49E6-0255-43E7-9B6B-D2D013C45019}"/>
              </a:ext>
            </a:extLst>
          </p:cNvPr>
          <p:cNvSpPr txBox="1">
            <a:spLocks/>
          </p:cNvSpPr>
          <p:nvPr/>
        </p:nvSpPr>
        <p:spPr>
          <a:xfrm>
            <a:off x="0" y="5783179"/>
            <a:ext cx="3691783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</a:t>
            </a:r>
            <a:r>
              <a:rPr lang="hr-HR" sz="2000" b="1" dirty="0" err="1"/>
              <a:t>all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planets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Znaš li imenovati planete?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91D732F9-578C-47C7-B9F5-96633EA3120F}"/>
              </a:ext>
            </a:extLst>
          </p:cNvPr>
          <p:cNvSpPr txBox="1">
            <a:spLocks/>
          </p:cNvSpPr>
          <p:nvPr/>
        </p:nvSpPr>
        <p:spPr>
          <a:xfrm rot="2818524">
            <a:off x="44117" y="1641841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THE SUN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300085B-C199-4FF2-8CB9-18C366FF3DEF}"/>
              </a:ext>
            </a:extLst>
          </p:cNvPr>
          <p:cNvSpPr txBox="1">
            <a:spLocks/>
          </p:cNvSpPr>
          <p:nvPr/>
        </p:nvSpPr>
        <p:spPr>
          <a:xfrm rot="2818524">
            <a:off x="328865" y="3574902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MERCURY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69DA741-6569-4031-8D98-DDDFA7AFBC45}"/>
              </a:ext>
            </a:extLst>
          </p:cNvPr>
          <p:cNvSpPr txBox="1">
            <a:spLocks/>
          </p:cNvSpPr>
          <p:nvPr/>
        </p:nvSpPr>
        <p:spPr>
          <a:xfrm rot="2818524">
            <a:off x="1189361" y="3619637"/>
            <a:ext cx="1045343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VENUS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30425CD3-F6F1-45A1-A234-B22D8FC0D9A2}"/>
              </a:ext>
            </a:extLst>
          </p:cNvPr>
          <p:cNvSpPr txBox="1">
            <a:spLocks/>
          </p:cNvSpPr>
          <p:nvPr/>
        </p:nvSpPr>
        <p:spPr>
          <a:xfrm rot="2818524">
            <a:off x="1898661" y="3598374"/>
            <a:ext cx="930437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EARTH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28AD2CC8-2B16-4DAD-8CB9-38A18C71D397}"/>
              </a:ext>
            </a:extLst>
          </p:cNvPr>
          <p:cNvSpPr txBox="1">
            <a:spLocks/>
          </p:cNvSpPr>
          <p:nvPr/>
        </p:nvSpPr>
        <p:spPr>
          <a:xfrm rot="2818524">
            <a:off x="2232884" y="3518182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MARS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51E5052-0B3F-4525-A4EC-1891C67996FD}"/>
              </a:ext>
            </a:extLst>
          </p:cNvPr>
          <p:cNvSpPr txBox="1">
            <a:spLocks/>
          </p:cNvSpPr>
          <p:nvPr/>
        </p:nvSpPr>
        <p:spPr>
          <a:xfrm rot="2818524">
            <a:off x="4461708" y="4646212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JUPITER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59861554-FCAF-4ED7-9967-7BCBD4CD3F61}"/>
              </a:ext>
            </a:extLst>
          </p:cNvPr>
          <p:cNvSpPr txBox="1">
            <a:spLocks/>
          </p:cNvSpPr>
          <p:nvPr/>
        </p:nvSpPr>
        <p:spPr>
          <a:xfrm rot="2818524">
            <a:off x="7991451" y="4150999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SATURN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40A69C6D-53C7-44A5-87BA-A5B179AE29AE}"/>
              </a:ext>
            </a:extLst>
          </p:cNvPr>
          <p:cNvSpPr txBox="1">
            <a:spLocks/>
          </p:cNvSpPr>
          <p:nvPr/>
        </p:nvSpPr>
        <p:spPr>
          <a:xfrm rot="2818524">
            <a:off x="9268326" y="4137239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URANUS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59FD5FD7-E318-4E34-B317-491984776E03}"/>
              </a:ext>
            </a:extLst>
          </p:cNvPr>
          <p:cNvSpPr txBox="1">
            <a:spLocks/>
          </p:cNvSpPr>
          <p:nvPr/>
        </p:nvSpPr>
        <p:spPr>
          <a:xfrm rot="2818524">
            <a:off x="10604133" y="4123481"/>
            <a:ext cx="1267326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b="1" dirty="0">
                <a:solidFill>
                  <a:schemeClr val="bg1"/>
                </a:solidFill>
              </a:rPr>
              <a:t>NEPTUNE</a:t>
            </a:r>
            <a:endParaRPr lang="hr-HR" sz="2000" i="1" dirty="0">
              <a:solidFill>
                <a:schemeClr val="bg1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7A149A8B-7BD7-4BD7-8FF4-9672B7ECE1A7}"/>
              </a:ext>
            </a:extLst>
          </p:cNvPr>
          <p:cNvSpPr txBox="1">
            <a:spLocks/>
          </p:cNvSpPr>
          <p:nvPr/>
        </p:nvSpPr>
        <p:spPr>
          <a:xfrm>
            <a:off x="5800286" y="5750643"/>
            <a:ext cx="6271393" cy="1074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Uvježbaj izgovor naziva planeta na sljedećoj poveznici:</a:t>
            </a:r>
            <a:br>
              <a:rPr lang="hr-HR" sz="2000" i="1" dirty="0"/>
            </a:br>
            <a:r>
              <a:rPr lang="hr-HR" sz="2000" i="1" dirty="0">
                <a:hlinkClick r:id="rId3"/>
              </a:rPr>
              <a:t>https://www.bookwidgets.com/play/YBQQKYP?teacher_id=6669868278480896</a:t>
            </a:r>
            <a:endParaRPr lang="hr-HR" sz="2000" i="1" dirty="0"/>
          </a:p>
          <a:p>
            <a:pPr marL="0" lvl="0" indent="0" algn="ctr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3070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/>
      <p:bldP spid="10" grpId="0"/>
      <p:bldP spid="11" grpId="0"/>
      <p:bldP spid="12" grpId="0"/>
      <p:bldP spid="13" grpId="0" build="p"/>
      <p:bldP spid="14" grpId="0" build="p"/>
      <p:bldP spid="15" grpId="0"/>
      <p:bldP spid="16" grpId="0" build="p"/>
      <p:bldP spid="17" grpId="0"/>
      <p:bldP spid="1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658841" y="946814"/>
            <a:ext cx="2529692" cy="6163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Odgovori na pitanja iz 1. zadatka. </a:t>
            </a:r>
          </a:p>
          <a:p>
            <a:pPr marL="0" indent="0">
              <a:buNone/>
            </a:pPr>
            <a:r>
              <a:rPr lang="hr-HR" sz="2000" i="1" dirty="0"/>
              <a:t>1 Koji je planet treći od sunca?</a:t>
            </a:r>
          </a:p>
          <a:p>
            <a:pPr marL="0" indent="0">
              <a:buNone/>
            </a:pPr>
            <a:r>
              <a:rPr lang="hr-HR" sz="2000" i="1" dirty="0"/>
              <a:t>2 Koji je planet peti od sunca?</a:t>
            </a:r>
          </a:p>
          <a:p>
            <a:pPr marL="0" indent="0">
              <a:buNone/>
            </a:pPr>
            <a:r>
              <a:rPr lang="hr-HR" sz="2000" i="1" dirty="0"/>
              <a:t>3 Koji je planet sedmi od sunca?</a:t>
            </a:r>
          </a:p>
          <a:p>
            <a:pPr marL="0" indent="0">
              <a:buNone/>
            </a:pPr>
            <a:r>
              <a:rPr lang="hr-HR" sz="2000" i="1" dirty="0"/>
              <a:t>4 Koji je planet vrlo velik?</a:t>
            </a:r>
          </a:p>
          <a:p>
            <a:pPr marL="0" indent="0">
              <a:buNone/>
            </a:pPr>
            <a:r>
              <a:rPr lang="hr-HR" sz="2000" i="1" dirty="0"/>
              <a:t>5 Koji je planet malen?</a:t>
            </a:r>
          </a:p>
          <a:p>
            <a:pPr marL="0" indent="0">
              <a:buNone/>
            </a:pPr>
            <a:r>
              <a:rPr lang="hr-HR" sz="2000" i="1" dirty="0"/>
              <a:t>6 Koji planet ima prsten?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64" y="1068407"/>
            <a:ext cx="9103493" cy="472118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" y="0"/>
            <a:ext cx="513190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42.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8898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puzzle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names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planets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Nadopuni križaljku sa imenima planeta.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138" y="1196302"/>
            <a:ext cx="9438966" cy="53412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5FF4E05-A4DE-4F1E-AC38-96923E30EDE0}"/>
              </a:ext>
            </a:extLst>
          </p:cNvPr>
          <p:cNvSpPr txBox="1">
            <a:spLocks/>
          </p:cNvSpPr>
          <p:nvPr/>
        </p:nvSpPr>
        <p:spPr>
          <a:xfrm>
            <a:off x="2994816" y="3919887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4FEA0B3C-A86E-44FC-9DC7-E5E32D155903}"/>
              </a:ext>
            </a:extLst>
          </p:cNvPr>
          <p:cNvSpPr txBox="1">
            <a:spLocks/>
          </p:cNvSpPr>
          <p:nvPr/>
        </p:nvSpPr>
        <p:spPr>
          <a:xfrm>
            <a:off x="2572907" y="3718699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S          T         R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22AD4FDE-05A6-4CF9-A970-31E86B3DA1B9}"/>
              </a:ext>
            </a:extLst>
          </p:cNvPr>
          <p:cNvSpPr txBox="1">
            <a:spLocks/>
          </p:cNvSpPr>
          <p:nvPr/>
        </p:nvSpPr>
        <p:spPr>
          <a:xfrm>
            <a:off x="3880996" y="4711843"/>
            <a:ext cx="1402897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J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I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046199F-18C1-44B8-8603-75EF1A642167}"/>
              </a:ext>
            </a:extLst>
          </p:cNvPr>
          <p:cNvSpPr txBox="1">
            <a:spLocks/>
          </p:cNvSpPr>
          <p:nvPr/>
        </p:nvSpPr>
        <p:spPr>
          <a:xfrm>
            <a:off x="4770351" y="3717813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V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1DA7A281-60BA-42ED-A8B8-4D7DD52BB099}"/>
              </a:ext>
            </a:extLst>
          </p:cNvPr>
          <p:cNvSpPr txBox="1">
            <a:spLocks/>
          </p:cNvSpPr>
          <p:nvPr/>
        </p:nvSpPr>
        <p:spPr>
          <a:xfrm>
            <a:off x="5223987" y="4113791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R   A   N          S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E291AC24-820E-4D2F-874D-AC3C57997827}"/>
              </a:ext>
            </a:extLst>
          </p:cNvPr>
          <p:cNvSpPr txBox="1">
            <a:spLocks/>
          </p:cNvSpPr>
          <p:nvPr/>
        </p:nvSpPr>
        <p:spPr>
          <a:xfrm>
            <a:off x="6535193" y="3718879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P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6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N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6465170-15C2-4F0C-A952-5129F93697C9}"/>
              </a:ext>
            </a:extLst>
          </p:cNvPr>
          <p:cNvSpPr txBox="1">
            <a:spLocks/>
          </p:cNvSpPr>
          <p:nvPr/>
        </p:nvSpPr>
        <p:spPr>
          <a:xfrm>
            <a:off x="6999522" y="4903200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  R          H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A1195DB-C22E-47CA-8E41-3F80E5FE1E34}"/>
              </a:ext>
            </a:extLst>
          </p:cNvPr>
          <p:cNvSpPr txBox="1">
            <a:spLocks/>
          </p:cNvSpPr>
          <p:nvPr/>
        </p:nvSpPr>
        <p:spPr>
          <a:xfrm>
            <a:off x="2952521" y="5664830"/>
            <a:ext cx="4136805" cy="1276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M   E          C   U   R    Y</a:t>
            </a:r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" y="0"/>
            <a:ext cx="5131900" cy="6858000"/>
          </a:xfrm>
          <a:prstGeom prst="rect">
            <a:avLst/>
          </a:prstGeom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38857" y="365760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br>
              <a:rPr lang="hr-HR" sz="2000" i="1" dirty="0"/>
            </a:br>
            <a:r>
              <a:rPr lang="hr-HR" sz="2000" i="1" dirty="0"/>
              <a:t>Nadopuni rečenice.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287" y="1196302"/>
            <a:ext cx="9312668" cy="534129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9D8AC71-2188-451D-AF2C-C0503D81EC34}"/>
              </a:ext>
            </a:extLst>
          </p:cNvPr>
          <p:cNvSpPr txBox="1">
            <a:spLocks/>
          </p:cNvSpPr>
          <p:nvPr/>
        </p:nvSpPr>
        <p:spPr>
          <a:xfrm>
            <a:off x="5255949" y="2462865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5th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220E3F5B-D44D-407D-A357-98D5F691F8B5}"/>
              </a:ext>
            </a:extLst>
          </p:cNvPr>
          <p:cNvSpPr txBox="1">
            <a:spLocks/>
          </p:cNvSpPr>
          <p:nvPr/>
        </p:nvSpPr>
        <p:spPr>
          <a:xfrm>
            <a:off x="5447374" y="3016317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8th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376310D-8807-46DB-A6F4-E70EE48A4B0E}"/>
              </a:ext>
            </a:extLst>
          </p:cNvPr>
          <p:cNvSpPr txBox="1">
            <a:spLocks/>
          </p:cNvSpPr>
          <p:nvPr/>
        </p:nvSpPr>
        <p:spPr>
          <a:xfrm>
            <a:off x="5138857" y="3631495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6th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E1655411-10A8-4305-BC89-FEB29368D881}"/>
              </a:ext>
            </a:extLst>
          </p:cNvPr>
          <p:cNvSpPr txBox="1">
            <a:spLocks/>
          </p:cNvSpPr>
          <p:nvPr/>
        </p:nvSpPr>
        <p:spPr>
          <a:xfrm>
            <a:off x="5011307" y="4180195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3rd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680BBF49-E153-4ABA-B173-868592531ED1}"/>
              </a:ext>
            </a:extLst>
          </p:cNvPr>
          <p:cNvSpPr txBox="1">
            <a:spLocks/>
          </p:cNvSpPr>
          <p:nvPr/>
        </p:nvSpPr>
        <p:spPr>
          <a:xfrm>
            <a:off x="5186197" y="4749282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2nd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59E82338-CA45-482B-B51B-4C981DB597F5}"/>
              </a:ext>
            </a:extLst>
          </p:cNvPr>
          <p:cNvSpPr txBox="1">
            <a:spLocks/>
          </p:cNvSpPr>
          <p:nvPr/>
        </p:nvSpPr>
        <p:spPr>
          <a:xfrm>
            <a:off x="5447373" y="5307977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1st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3FE3835D-1D2B-43BB-8D69-E8E385C811BE}"/>
              </a:ext>
            </a:extLst>
          </p:cNvPr>
          <p:cNvSpPr txBox="1">
            <a:spLocks/>
          </p:cNvSpPr>
          <p:nvPr/>
        </p:nvSpPr>
        <p:spPr>
          <a:xfrm>
            <a:off x="5255949" y="5890736"/>
            <a:ext cx="1297251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7th</a:t>
            </a:r>
          </a:p>
        </p:txBody>
      </p:sp>
    </p:spTree>
    <p:extLst>
      <p:ext uri="{BB962C8B-B14F-4D97-AF65-F5344CB8AC3E}">
        <p14:creationId xmlns:p14="http://schemas.microsoft.com/office/powerpoint/2010/main" val="88695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47.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33138"/>
            <a:ext cx="6915496" cy="36094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Who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Cathy</a:t>
            </a:r>
            <a:r>
              <a:rPr lang="hr-HR" sz="2000" b="1" dirty="0"/>
              <a:t> </a:t>
            </a:r>
            <a:r>
              <a:rPr lang="hr-HR" sz="2000" b="1" dirty="0" err="1"/>
              <a:t>talking</a:t>
            </a:r>
            <a:r>
              <a:rPr lang="hr-HR" sz="2000" b="1" dirty="0"/>
              <a:t> to?</a:t>
            </a:r>
            <a:br>
              <a:rPr lang="hr-HR" sz="2000" i="1" dirty="0"/>
            </a:br>
            <a:r>
              <a:rPr lang="hr-HR" sz="2000" i="1" dirty="0"/>
              <a:t>S kime </a:t>
            </a:r>
            <a:r>
              <a:rPr lang="hr-HR" sz="2000" i="1" dirty="0" err="1"/>
              <a:t>Cathy</a:t>
            </a:r>
            <a:r>
              <a:rPr lang="hr-HR" sz="2000" i="1" dirty="0"/>
              <a:t> razgovara na ovoj ilustraciji?</a:t>
            </a:r>
          </a:p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Poslušaj zvučni zapis na sljedećoj poveznici i odgovori na postavljena pitanja.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https://www.e-sfera.hr/dodatni-digitalni-sadrzaji/abf3df43-5a97-472c-b886-2c9e4fd55ed5/assets/audio/21_lesson_7_interview_with_earth_2.mp3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06" y="3314165"/>
            <a:ext cx="9103493" cy="32134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25_Hello_planet_Earth">
            <a:hlinkClick r:id="" action="ppaction://media"/>
            <a:extLst>
              <a:ext uri="{FF2B5EF4-FFF2-40B4-BE49-F238E27FC236}">
                <a16:creationId xmlns:a16="http://schemas.microsoft.com/office/drawing/2014/main" id="{3C289909-BF96-490F-944A-6744C3DC7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46042" y="14879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0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9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0814"/>
            <a:ext cx="5124965" cy="683637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895550" y="300788"/>
            <a:ext cx="3184156" cy="6452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tekst i provjeri kako si odgovorio na pitanja.</a:t>
            </a:r>
          </a:p>
          <a:p>
            <a:pPr marL="0" indent="0">
              <a:buNone/>
            </a:pPr>
            <a:r>
              <a:rPr lang="en-US" sz="2000" i="1" dirty="0"/>
              <a:t>1 Who is Cathy talking to?</a:t>
            </a:r>
            <a:endParaRPr lang="hr-HR" sz="2000" i="1" dirty="0"/>
          </a:p>
          <a:p>
            <a:pPr marL="0" indent="0">
              <a:buNone/>
            </a:pPr>
            <a:r>
              <a:rPr lang="hr-HR" sz="2400" dirty="0" err="1">
                <a:solidFill>
                  <a:srgbClr val="FF0000"/>
                </a:solidFill>
              </a:rPr>
              <a:t>Cathy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is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talking</a:t>
            </a:r>
            <a:r>
              <a:rPr lang="hr-HR" sz="2400" dirty="0">
                <a:solidFill>
                  <a:srgbClr val="FF0000"/>
                </a:solidFill>
              </a:rPr>
              <a:t> to planet </a:t>
            </a:r>
            <a:r>
              <a:rPr lang="hr-HR" sz="2400" dirty="0" err="1">
                <a:solidFill>
                  <a:srgbClr val="FF0000"/>
                </a:solidFill>
              </a:rPr>
              <a:t>Earth</a:t>
            </a:r>
            <a:r>
              <a:rPr lang="hr-HR" sz="2400" dirty="0">
                <a:solidFill>
                  <a:srgbClr val="FF0000"/>
                </a:solidFill>
              </a:rPr>
              <a:t>.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i="1" dirty="0"/>
              <a:t>2 What happens on 22nd April?</a:t>
            </a:r>
            <a:endParaRPr lang="hr-HR" sz="2000" i="1" dirty="0"/>
          </a:p>
          <a:p>
            <a:pPr marL="0" indent="0">
              <a:buNone/>
            </a:pPr>
            <a:r>
              <a:rPr lang="hr-HR" sz="2400" dirty="0">
                <a:solidFill>
                  <a:srgbClr val="FF0000"/>
                </a:solidFill>
              </a:rPr>
              <a:t>On 22nd April </a:t>
            </a:r>
            <a:r>
              <a:rPr lang="hr-HR" sz="2400" dirty="0" err="1">
                <a:solidFill>
                  <a:srgbClr val="FF0000"/>
                </a:solidFill>
              </a:rPr>
              <a:t>we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celebrate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Earth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Day</a:t>
            </a:r>
            <a:r>
              <a:rPr lang="hr-HR" sz="2400" dirty="0">
                <a:solidFill>
                  <a:srgbClr val="FF0000"/>
                </a:solidFill>
              </a:rPr>
              <a:t> (</a:t>
            </a:r>
            <a:r>
              <a:rPr lang="hr-HR" sz="2400" dirty="0" err="1">
                <a:solidFill>
                  <a:srgbClr val="FF0000"/>
                </a:solidFill>
              </a:rPr>
              <a:t>Earth’s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birthday</a:t>
            </a:r>
            <a:r>
              <a:rPr lang="hr-HR" sz="2400" dirty="0">
                <a:solidFill>
                  <a:srgbClr val="FF0000"/>
                </a:solidFill>
              </a:rPr>
              <a:t>).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i="1" dirty="0"/>
              <a:t>3 Why is the Earth sad and worried?</a:t>
            </a:r>
            <a:endParaRPr lang="hr-HR" sz="2000" i="1" dirty="0"/>
          </a:p>
          <a:p>
            <a:pPr marL="0" indent="0">
              <a:buNone/>
            </a:pPr>
            <a:r>
              <a:rPr lang="hr-HR" sz="2400" dirty="0">
                <a:solidFill>
                  <a:srgbClr val="FF0000"/>
                </a:solidFill>
              </a:rPr>
              <a:t>Planet </a:t>
            </a:r>
            <a:r>
              <a:rPr lang="hr-HR" sz="2400" dirty="0" err="1">
                <a:solidFill>
                  <a:srgbClr val="FF0000"/>
                </a:solidFill>
              </a:rPr>
              <a:t>Earth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is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worried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because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she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is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dirtier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and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hotter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than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ever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before</a:t>
            </a:r>
            <a:r>
              <a:rPr lang="hr-HR" sz="24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18" y="167373"/>
            <a:ext cx="8485381" cy="653821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1489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3157</TotalTime>
  <Words>903</Words>
  <Application>Microsoft Office PowerPoint</Application>
  <PresentationFormat>Široki zaslon</PresentationFormat>
  <Paragraphs>303</Paragraphs>
  <Slides>30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294</cp:revision>
  <dcterms:created xsi:type="dcterms:W3CDTF">2017-01-15T10:30:28Z</dcterms:created>
  <dcterms:modified xsi:type="dcterms:W3CDTF">2020-11-27T15:06:33Z</dcterms:modified>
</cp:coreProperties>
</file>